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2" r:id="rId3"/>
    <p:sldMasterId id="2147483734" r:id="rId4"/>
  </p:sldMasterIdLst>
  <p:notesMasterIdLst>
    <p:notesMasterId r:id="rId44"/>
  </p:notesMasterIdLst>
  <p:sldIdLst>
    <p:sldId id="256" r:id="rId5"/>
    <p:sldId id="317" r:id="rId6"/>
    <p:sldId id="258" r:id="rId7"/>
    <p:sldId id="259" r:id="rId8"/>
    <p:sldId id="512" r:id="rId9"/>
    <p:sldId id="526" r:id="rId10"/>
    <p:sldId id="261" r:id="rId11"/>
    <p:sldId id="531" r:id="rId12"/>
    <p:sldId id="264" r:id="rId13"/>
    <p:sldId id="267" r:id="rId14"/>
    <p:sldId id="527" r:id="rId15"/>
    <p:sldId id="269" r:id="rId16"/>
    <p:sldId id="522" r:id="rId17"/>
    <p:sldId id="523" r:id="rId18"/>
    <p:sldId id="510" r:id="rId19"/>
    <p:sldId id="535" r:id="rId20"/>
    <p:sldId id="529" r:id="rId21"/>
    <p:sldId id="528" r:id="rId22"/>
    <p:sldId id="283" r:id="rId23"/>
    <p:sldId id="534" r:id="rId24"/>
    <p:sldId id="548" r:id="rId25"/>
    <p:sldId id="537" r:id="rId26"/>
    <p:sldId id="538" r:id="rId27"/>
    <p:sldId id="375" r:id="rId28"/>
    <p:sldId id="546" r:id="rId29"/>
    <p:sldId id="551" r:id="rId30"/>
    <p:sldId id="552" r:id="rId31"/>
    <p:sldId id="541" r:id="rId32"/>
    <p:sldId id="303" r:id="rId33"/>
    <p:sldId id="298" r:id="rId34"/>
    <p:sldId id="308" r:id="rId35"/>
    <p:sldId id="310" r:id="rId36"/>
    <p:sldId id="539" r:id="rId37"/>
    <p:sldId id="555" r:id="rId38"/>
    <p:sldId id="557" r:id="rId39"/>
    <p:sldId id="558" r:id="rId40"/>
    <p:sldId id="559" r:id="rId41"/>
    <p:sldId id="314" r:id="rId42"/>
    <p:sldId id="549" r:id="rId43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3AC"/>
    <a:srgbClr val="FFFAFE"/>
    <a:srgbClr val="FFEDE8"/>
    <a:srgbClr val="FF8A86"/>
    <a:srgbClr val="1C2DC0"/>
    <a:srgbClr val="920002"/>
    <a:srgbClr val="F1F0F2"/>
    <a:srgbClr val="B3D4F3"/>
    <a:srgbClr val="FFE6E3"/>
    <a:srgbClr val="B7D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64"/>
    <p:restoredTop sz="94575"/>
  </p:normalViewPr>
  <p:slideViewPr>
    <p:cSldViewPr>
      <p:cViewPr>
        <p:scale>
          <a:sx n="85" d="100"/>
          <a:sy n="85" d="100"/>
        </p:scale>
        <p:origin x="1296" y="4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C8316-6FC0-F842-9D23-968545E6062F}" type="doc">
      <dgm:prSet loTypeId="urn:microsoft.com/office/officeart/2005/8/layout/pyramid2" loCatId="" qsTypeId="urn:microsoft.com/office/officeart/2005/8/quickstyle/simple4" qsCatId="simple" csTypeId="urn:microsoft.com/office/officeart/2005/8/colors/colorful4" csCatId="colorful" phldr="1"/>
      <dgm:spPr/>
    </dgm:pt>
    <dgm:pt modelId="{5BBE893F-4A95-1E4E-83C7-DA9A88F8291D}">
      <dgm:prSet phldrT="[Text]" custT="1"/>
      <dgm:spPr/>
      <dgm:t>
        <a:bodyPr/>
        <a:lstStyle/>
        <a:p>
          <a:pPr algn="l"/>
          <a:r>
            <a:rPr lang="en-US" sz="2200"/>
            <a:t>Lecture 5%</a:t>
          </a:r>
          <a:endParaRPr lang="en-US" sz="2200" dirty="0"/>
        </a:p>
      </dgm:t>
    </dgm:pt>
    <dgm:pt modelId="{7AEF4F54-06E7-E241-B892-667F78A4885E}" type="parTrans" cxnId="{C6FA3BCA-299A-B34F-99EA-29E9E4B7CB33}">
      <dgm:prSet/>
      <dgm:spPr/>
      <dgm:t>
        <a:bodyPr/>
        <a:lstStyle/>
        <a:p>
          <a:pPr algn="l"/>
          <a:endParaRPr lang="en-US" sz="2200">
            <a:solidFill>
              <a:srgbClr val="0000FF"/>
            </a:solidFill>
          </a:endParaRPr>
        </a:p>
      </dgm:t>
    </dgm:pt>
    <dgm:pt modelId="{923696E8-DE9E-2D40-A65D-13F10C9BC0D9}" type="sibTrans" cxnId="{C6FA3BCA-299A-B34F-99EA-29E9E4B7CB33}">
      <dgm:prSet/>
      <dgm:spPr/>
      <dgm:t>
        <a:bodyPr/>
        <a:lstStyle/>
        <a:p>
          <a:pPr algn="l"/>
          <a:endParaRPr lang="en-US" sz="2200">
            <a:solidFill>
              <a:srgbClr val="0000FF"/>
            </a:solidFill>
          </a:endParaRPr>
        </a:p>
      </dgm:t>
    </dgm:pt>
    <dgm:pt modelId="{4D2CF208-3114-404B-BDAA-C78ED3DF3E69}">
      <dgm:prSet phldrT="[Text]" custT="1"/>
      <dgm:spPr/>
      <dgm:t>
        <a:bodyPr/>
        <a:lstStyle/>
        <a:p>
          <a:pPr algn="l"/>
          <a:r>
            <a:rPr lang="en-US" sz="2200"/>
            <a:t>Reading 10%</a:t>
          </a:r>
          <a:endParaRPr lang="en-US" sz="2200" dirty="0"/>
        </a:p>
      </dgm:t>
    </dgm:pt>
    <dgm:pt modelId="{5898D8FF-FCFC-CF48-AD0F-A787FDA78FC9}" type="parTrans" cxnId="{ED3B4182-9FDE-A94A-89C7-2B0C2ECE719A}">
      <dgm:prSet/>
      <dgm:spPr/>
      <dgm:t>
        <a:bodyPr/>
        <a:lstStyle/>
        <a:p>
          <a:pPr algn="l"/>
          <a:endParaRPr lang="en-US" sz="2200">
            <a:solidFill>
              <a:srgbClr val="0000FF"/>
            </a:solidFill>
          </a:endParaRPr>
        </a:p>
      </dgm:t>
    </dgm:pt>
    <dgm:pt modelId="{6FF4615F-AFA7-EC4C-A192-924276B7E42B}" type="sibTrans" cxnId="{ED3B4182-9FDE-A94A-89C7-2B0C2ECE719A}">
      <dgm:prSet/>
      <dgm:spPr/>
      <dgm:t>
        <a:bodyPr/>
        <a:lstStyle/>
        <a:p>
          <a:pPr algn="l"/>
          <a:endParaRPr lang="en-US" sz="2200">
            <a:solidFill>
              <a:srgbClr val="0000FF"/>
            </a:solidFill>
          </a:endParaRPr>
        </a:p>
      </dgm:t>
    </dgm:pt>
    <dgm:pt modelId="{5B5A9A70-F3AE-7A46-ADD8-E6D988B03CAD}">
      <dgm:prSet phldrT="[Text]" custT="1"/>
      <dgm:spPr/>
      <dgm:t>
        <a:bodyPr/>
        <a:lstStyle/>
        <a:p>
          <a:pPr algn="l"/>
          <a:r>
            <a:rPr lang="en-US" sz="2200"/>
            <a:t>Audiovisual 20%</a:t>
          </a:r>
          <a:endParaRPr lang="en-US" sz="2200" dirty="0"/>
        </a:p>
      </dgm:t>
    </dgm:pt>
    <dgm:pt modelId="{5F244D91-E05D-0444-A97E-3D644605DBC5}" type="parTrans" cxnId="{E0560BD2-6626-FB4A-9719-F6256917DC17}">
      <dgm:prSet/>
      <dgm:spPr/>
      <dgm:t>
        <a:bodyPr/>
        <a:lstStyle/>
        <a:p>
          <a:pPr algn="l"/>
          <a:endParaRPr lang="en-US" sz="2200">
            <a:solidFill>
              <a:srgbClr val="0000FF"/>
            </a:solidFill>
          </a:endParaRPr>
        </a:p>
      </dgm:t>
    </dgm:pt>
    <dgm:pt modelId="{35A61705-3C0A-6446-B2F7-ABA8F2FFD6C7}" type="sibTrans" cxnId="{E0560BD2-6626-FB4A-9719-F6256917DC17}">
      <dgm:prSet/>
      <dgm:spPr/>
      <dgm:t>
        <a:bodyPr/>
        <a:lstStyle/>
        <a:p>
          <a:pPr algn="l"/>
          <a:endParaRPr lang="en-US" sz="2200">
            <a:solidFill>
              <a:srgbClr val="0000FF"/>
            </a:solidFill>
          </a:endParaRPr>
        </a:p>
      </dgm:t>
    </dgm:pt>
    <dgm:pt modelId="{AF19CBD3-FC3A-1148-86E6-C336E2B803C1}">
      <dgm:prSet phldrT="[Text]" custT="1"/>
      <dgm:spPr/>
      <dgm:t>
        <a:bodyPr/>
        <a:lstStyle/>
        <a:p>
          <a:pPr algn="l"/>
          <a:r>
            <a:rPr lang="en-US" sz="2200" dirty="0"/>
            <a:t>Demonstration 30%</a:t>
          </a:r>
        </a:p>
      </dgm:t>
    </dgm:pt>
    <dgm:pt modelId="{C5442F53-F983-CB4F-ACB6-A1FB89583B06}" type="parTrans" cxnId="{1C37E818-9959-4E4D-A40E-B38A7A56E5F0}">
      <dgm:prSet/>
      <dgm:spPr/>
      <dgm:t>
        <a:bodyPr/>
        <a:lstStyle/>
        <a:p>
          <a:pPr algn="l"/>
          <a:endParaRPr lang="en-US" sz="2200">
            <a:solidFill>
              <a:srgbClr val="0000FF"/>
            </a:solidFill>
          </a:endParaRPr>
        </a:p>
      </dgm:t>
    </dgm:pt>
    <dgm:pt modelId="{E5175259-D6A2-E645-9D1C-324DA8706D26}" type="sibTrans" cxnId="{1C37E818-9959-4E4D-A40E-B38A7A56E5F0}">
      <dgm:prSet/>
      <dgm:spPr/>
      <dgm:t>
        <a:bodyPr/>
        <a:lstStyle/>
        <a:p>
          <a:pPr algn="l"/>
          <a:endParaRPr lang="en-US" sz="2200">
            <a:solidFill>
              <a:srgbClr val="0000FF"/>
            </a:solidFill>
          </a:endParaRPr>
        </a:p>
      </dgm:t>
    </dgm:pt>
    <dgm:pt modelId="{592EEAFD-68A1-CF43-8C50-7842F4C4E277}">
      <dgm:prSet phldrT="[Text]" custT="1"/>
      <dgm:spPr/>
      <dgm:t>
        <a:bodyPr/>
        <a:lstStyle/>
        <a:p>
          <a:pPr algn="l"/>
          <a:r>
            <a:rPr lang="en-US" sz="2200"/>
            <a:t>Discussion 50%</a:t>
          </a:r>
          <a:endParaRPr lang="en-US" sz="2200" dirty="0"/>
        </a:p>
      </dgm:t>
    </dgm:pt>
    <dgm:pt modelId="{EBFC8E9D-7CD3-D347-A4E8-2000A229AB4C}" type="parTrans" cxnId="{D31E806C-75DD-114E-AAF9-3B8CC0B4EE41}">
      <dgm:prSet/>
      <dgm:spPr/>
      <dgm:t>
        <a:bodyPr/>
        <a:lstStyle/>
        <a:p>
          <a:pPr algn="l"/>
          <a:endParaRPr lang="en-US" sz="2200">
            <a:solidFill>
              <a:srgbClr val="0000FF"/>
            </a:solidFill>
          </a:endParaRPr>
        </a:p>
      </dgm:t>
    </dgm:pt>
    <dgm:pt modelId="{6F70BB6A-4124-754A-9F92-C2C4FF3F9B1B}" type="sibTrans" cxnId="{D31E806C-75DD-114E-AAF9-3B8CC0B4EE41}">
      <dgm:prSet/>
      <dgm:spPr/>
      <dgm:t>
        <a:bodyPr/>
        <a:lstStyle/>
        <a:p>
          <a:pPr algn="l"/>
          <a:endParaRPr lang="en-US" sz="2200">
            <a:solidFill>
              <a:srgbClr val="0000FF"/>
            </a:solidFill>
          </a:endParaRPr>
        </a:p>
      </dgm:t>
    </dgm:pt>
    <dgm:pt modelId="{CAE3E97B-A7DB-164E-BCCF-79212120A13C}">
      <dgm:prSet phldrT="[Text]" custT="1"/>
      <dgm:spPr/>
      <dgm:t>
        <a:bodyPr/>
        <a:lstStyle/>
        <a:p>
          <a:pPr algn="l"/>
          <a:r>
            <a:rPr lang="en-US" sz="2200"/>
            <a:t>Practice by doing 75%</a:t>
          </a:r>
          <a:endParaRPr lang="en-US" sz="2200" dirty="0"/>
        </a:p>
      </dgm:t>
    </dgm:pt>
    <dgm:pt modelId="{393414E8-2E36-224B-8237-7816FC55D471}" type="parTrans" cxnId="{48E33199-865A-3E43-A930-6ED8A09B7E15}">
      <dgm:prSet/>
      <dgm:spPr/>
      <dgm:t>
        <a:bodyPr/>
        <a:lstStyle/>
        <a:p>
          <a:pPr algn="l"/>
          <a:endParaRPr lang="en-US" sz="2200">
            <a:solidFill>
              <a:srgbClr val="0000FF"/>
            </a:solidFill>
          </a:endParaRPr>
        </a:p>
      </dgm:t>
    </dgm:pt>
    <dgm:pt modelId="{A3950567-BB06-6D40-9544-05645DAEC4C2}" type="sibTrans" cxnId="{48E33199-865A-3E43-A930-6ED8A09B7E15}">
      <dgm:prSet/>
      <dgm:spPr/>
      <dgm:t>
        <a:bodyPr/>
        <a:lstStyle/>
        <a:p>
          <a:pPr algn="l"/>
          <a:endParaRPr lang="en-US" sz="2200">
            <a:solidFill>
              <a:srgbClr val="0000FF"/>
            </a:solidFill>
          </a:endParaRPr>
        </a:p>
      </dgm:t>
    </dgm:pt>
    <dgm:pt modelId="{5898EBBB-F8A8-F64A-AD34-E883A40BB647}">
      <dgm:prSet phldrT="[Text]" custT="1"/>
      <dgm:spPr/>
      <dgm:t>
        <a:bodyPr/>
        <a:lstStyle/>
        <a:p>
          <a:pPr algn="l"/>
          <a:r>
            <a:rPr lang="en-US" sz="2200" dirty="0"/>
            <a:t>Immediately apply 90%</a:t>
          </a:r>
        </a:p>
      </dgm:t>
    </dgm:pt>
    <dgm:pt modelId="{31693BE8-431A-2747-AD91-40F9085A9C4F}" type="parTrans" cxnId="{8EF6DB5E-A985-F44B-ACD7-A1F21900570D}">
      <dgm:prSet/>
      <dgm:spPr/>
      <dgm:t>
        <a:bodyPr/>
        <a:lstStyle/>
        <a:p>
          <a:pPr algn="l"/>
          <a:endParaRPr lang="en-US" sz="2200">
            <a:solidFill>
              <a:srgbClr val="0000FF"/>
            </a:solidFill>
          </a:endParaRPr>
        </a:p>
      </dgm:t>
    </dgm:pt>
    <dgm:pt modelId="{203A3D7C-2049-D548-8FBE-6B301597A6C9}" type="sibTrans" cxnId="{8EF6DB5E-A985-F44B-ACD7-A1F21900570D}">
      <dgm:prSet/>
      <dgm:spPr/>
      <dgm:t>
        <a:bodyPr/>
        <a:lstStyle/>
        <a:p>
          <a:pPr algn="l"/>
          <a:endParaRPr lang="en-US" sz="2200">
            <a:solidFill>
              <a:srgbClr val="0000FF"/>
            </a:solidFill>
          </a:endParaRPr>
        </a:p>
      </dgm:t>
    </dgm:pt>
    <dgm:pt modelId="{ABE04A59-5A95-3842-8B80-8128D5FD094B}" type="pres">
      <dgm:prSet presAssocID="{5FAC8316-6FC0-F842-9D23-968545E6062F}" presName="compositeShape" presStyleCnt="0">
        <dgm:presLayoutVars>
          <dgm:dir/>
          <dgm:resizeHandles/>
        </dgm:presLayoutVars>
      </dgm:prSet>
      <dgm:spPr/>
    </dgm:pt>
    <dgm:pt modelId="{949CF6E2-718F-D74E-B554-DCB269BF0FD7}" type="pres">
      <dgm:prSet presAssocID="{5FAC8316-6FC0-F842-9D23-968545E6062F}" presName="pyramid" presStyleLbl="node1" presStyleIdx="0" presStyleCnt="1" custScaleX="97051"/>
      <dgm:spPr/>
    </dgm:pt>
    <dgm:pt modelId="{512FA97C-B4C4-B644-976A-DD19A40899E2}" type="pres">
      <dgm:prSet presAssocID="{5FAC8316-6FC0-F842-9D23-968545E6062F}" presName="theList" presStyleCnt="0"/>
      <dgm:spPr/>
    </dgm:pt>
    <dgm:pt modelId="{AE89BB6E-83B9-0445-A346-5E83308E15DB}" type="pres">
      <dgm:prSet presAssocID="{5BBE893F-4A95-1E4E-83C7-DA9A88F8291D}" presName="aNode" presStyleLbl="fgAcc1" presStyleIdx="0" presStyleCnt="7">
        <dgm:presLayoutVars>
          <dgm:bulletEnabled val="1"/>
        </dgm:presLayoutVars>
      </dgm:prSet>
      <dgm:spPr/>
    </dgm:pt>
    <dgm:pt modelId="{57D7E22D-0218-0A45-8507-BD333CE2DDD7}" type="pres">
      <dgm:prSet presAssocID="{5BBE893F-4A95-1E4E-83C7-DA9A88F8291D}" presName="aSpace" presStyleCnt="0"/>
      <dgm:spPr/>
    </dgm:pt>
    <dgm:pt modelId="{D3B1F09C-5D4E-E14E-9D19-4CBF12DABBC3}" type="pres">
      <dgm:prSet presAssocID="{4D2CF208-3114-404B-BDAA-C78ED3DF3E69}" presName="aNode" presStyleLbl="fgAcc1" presStyleIdx="1" presStyleCnt="7">
        <dgm:presLayoutVars>
          <dgm:bulletEnabled val="1"/>
        </dgm:presLayoutVars>
      </dgm:prSet>
      <dgm:spPr/>
    </dgm:pt>
    <dgm:pt modelId="{15AC4CEE-246A-D948-AEDB-2226F46F06D2}" type="pres">
      <dgm:prSet presAssocID="{4D2CF208-3114-404B-BDAA-C78ED3DF3E69}" presName="aSpace" presStyleCnt="0"/>
      <dgm:spPr/>
    </dgm:pt>
    <dgm:pt modelId="{5C1C91C7-062D-4645-B4A9-E3DC42C87A5C}" type="pres">
      <dgm:prSet presAssocID="{5B5A9A70-F3AE-7A46-ADD8-E6D988B03CAD}" presName="aNode" presStyleLbl="fgAcc1" presStyleIdx="2" presStyleCnt="7">
        <dgm:presLayoutVars>
          <dgm:bulletEnabled val="1"/>
        </dgm:presLayoutVars>
      </dgm:prSet>
      <dgm:spPr/>
    </dgm:pt>
    <dgm:pt modelId="{CF7E2384-4C53-EF45-9A09-D67C599CF852}" type="pres">
      <dgm:prSet presAssocID="{5B5A9A70-F3AE-7A46-ADD8-E6D988B03CAD}" presName="aSpace" presStyleCnt="0"/>
      <dgm:spPr/>
    </dgm:pt>
    <dgm:pt modelId="{AE4B1FD0-D714-1849-970B-FC31CB11FE01}" type="pres">
      <dgm:prSet presAssocID="{AF19CBD3-FC3A-1148-86E6-C336E2B803C1}" presName="aNode" presStyleLbl="fgAcc1" presStyleIdx="3" presStyleCnt="7">
        <dgm:presLayoutVars>
          <dgm:bulletEnabled val="1"/>
        </dgm:presLayoutVars>
      </dgm:prSet>
      <dgm:spPr/>
    </dgm:pt>
    <dgm:pt modelId="{E1CF16D5-E932-274C-A5AC-12064788E0BA}" type="pres">
      <dgm:prSet presAssocID="{AF19CBD3-FC3A-1148-86E6-C336E2B803C1}" presName="aSpace" presStyleCnt="0"/>
      <dgm:spPr/>
    </dgm:pt>
    <dgm:pt modelId="{95C89CD8-B91D-EE4A-AD9F-483F0585B943}" type="pres">
      <dgm:prSet presAssocID="{592EEAFD-68A1-CF43-8C50-7842F4C4E277}" presName="aNode" presStyleLbl="fgAcc1" presStyleIdx="4" presStyleCnt="7">
        <dgm:presLayoutVars>
          <dgm:bulletEnabled val="1"/>
        </dgm:presLayoutVars>
      </dgm:prSet>
      <dgm:spPr/>
    </dgm:pt>
    <dgm:pt modelId="{C321E758-C61C-E44D-ACEE-458BEFEFD704}" type="pres">
      <dgm:prSet presAssocID="{592EEAFD-68A1-CF43-8C50-7842F4C4E277}" presName="aSpace" presStyleCnt="0"/>
      <dgm:spPr/>
    </dgm:pt>
    <dgm:pt modelId="{13C4C061-E0F3-2A48-9CD8-07676F8147B4}" type="pres">
      <dgm:prSet presAssocID="{CAE3E97B-A7DB-164E-BCCF-79212120A13C}" presName="aNode" presStyleLbl="fgAcc1" presStyleIdx="5" presStyleCnt="7" custScaleX="109538" custScaleY="107181" custLinFactNeighborX="3505">
        <dgm:presLayoutVars>
          <dgm:bulletEnabled val="1"/>
        </dgm:presLayoutVars>
      </dgm:prSet>
      <dgm:spPr/>
    </dgm:pt>
    <dgm:pt modelId="{A7841705-9564-A848-8C3D-4E83B6524616}" type="pres">
      <dgm:prSet presAssocID="{CAE3E97B-A7DB-164E-BCCF-79212120A13C}" presName="aSpace" presStyleCnt="0"/>
      <dgm:spPr/>
    </dgm:pt>
    <dgm:pt modelId="{0970CAEC-D916-444A-BEFB-676A19B513BE}" type="pres">
      <dgm:prSet presAssocID="{5898EBBB-F8A8-F64A-AD34-E883A40BB647}" presName="aNode" presStyleLbl="fgAcc1" presStyleIdx="6" presStyleCnt="7">
        <dgm:presLayoutVars>
          <dgm:bulletEnabled val="1"/>
        </dgm:presLayoutVars>
      </dgm:prSet>
      <dgm:spPr/>
    </dgm:pt>
    <dgm:pt modelId="{009DBE44-F782-2248-994E-C5297D92BBE1}" type="pres">
      <dgm:prSet presAssocID="{5898EBBB-F8A8-F64A-AD34-E883A40BB647}" presName="aSpace" presStyleCnt="0"/>
      <dgm:spPr/>
    </dgm:pt>
  </dgm:ptLst>
  <dgm:cxnLst>
    <dgm:cxn modelId="{0C8C8805-696D-924F-B0B6-064625277C11}" type="presOf" srcId="{5B5A9A70-F3AE-7A46-ADD8-E6D988B03CAD}" destId="{5C1C91C7-062D-4645-B4A9-E3DC42C87A5C}" srcOrd="0" destOrd="0" presId="urn:microsoft.com/office/officeart/2005/8/layout/pyramid2"/>
    <dgm:cxn modelId="{FAA19705-D7AE-A64E-9F55-6DF907DBF2BC}" type="presOf" srcId="{4D2CF208-3114-404B-BDAA-C78ED3DF3E69}" destId="{D3B1F09C-5D4E-E14E-9D19-4CBF12DABBC3}" srcOrd="0" destOrd="0" presId="urn:microsoft.com/office/officeart/2005/8/layout/pyramid2"/>
    <dgm:cxn modelId="{9043EB0F-28EF-7C40-AE35-04E485D662DF}" type="presOf" srcId="{AF19CBD3-FC3A-1148-86E6-C336E2B803C1}" destId="{AE4B1FD0-D714-1849-970B-FC31CB11FE01}" srcOrd="0" destOrd="0" presId="urn:microsoft.com/office/officeart/2005/8/layout/pyramid2"/>
    <dgm:cxn modelId="{1C37E818-9959-4E4D-A40E-B38A7A56E5F0}" srcId="{5FAC8316-6FC0-F842-9D23-968545E6062F}" destId="{AF19CBD3-FC3A-1148-86E6-C336E2B803C1}" srcOrd="3" destOrd="0" parTransId="{C5442F53-F983-CB4F-ACB6-A1FB89583B06}" sibTransId="{E5175259-D6A2-E645-9D1C-324DA8706D26}"/>
    <dgm:cxn modelId="{E1A03C5A-96A6-A147-8122-3EFC64BCBB0B}" type="presOf" srcId="{5BBE893F-4A95-1E4E-83C7-DA9A88F8291D}" destId="{AE89BB6E-83B9-0445-A346-5E83308E15DB}" srcOrd="0" destOrd="0" presId="urn:microsoft.com/office/officeart/2005/8/layout/pyramid2"/>
    <dgm:cxn modelId="{8EF6DB5E-A985-F44B-ACD7-A1F21900570D}" srcId="{5FAC8316-6FC0-F842-9D23-968545E6062F}" destId="{5898EBBB-F8A8-F64A-AD34-E883A40BB647}" srcOrd="6" destOrd="0" parTransId="{31693BE8-431A-2747-AD91-40F9085A9C4F}" sibTransId="{203A3D7C-2049-D548-8FBE-6B301597A6C9}"/>
    <dgm:cxn modelId="{D31E806C-75DD-114E-AAF9-3B8CC0B4EE41}" srcId="{5FAC8316-6FC0-F842-9D23-968545E6062F}" destId="{592EEAFD-68A1-CF43-8C50-7842F4C4E277}" srcOrd="4" destOrd="0" parTransId="{EBFC8E9D-7CD3-D347-A4E8-2000A229AB4C}" sibTransId="{6F70BB6A-4124-754A-9F92-C2C4FF3F9B1B}"/>
    <dgm:cxn modelId="{3D27877C-AD12-3C48-AAE8-D169B4B388A9}" type="presOf" srcId="{592EEAFD-68A1-CF43-8C50-7842F4C4E277}" destId="{95C89CD8-B91D-EE4A-AD9F-483F0585B943}" srcOrd="0" destOrd="0" presId="urn:microsoft.com/office/officeart/2005/8/layout/pyramid2"/>
    <dgm:cxn modelId="{ED3B4182-9FDE-A94A-89C7-2B0C2ECE719A}" srcId="{5FAC8316-6FC0-F842-9D23-968545E6062F}" destId="{4D2CF208-3114-404B-BDAA-C78ED3DF3E69}" srcOrd="1" destOrd="0" parTransId="{5898D8FF-FCFC-CF48-AD0F-A787FDA78FC9}" sibTransId="{6FF4615F-AFA7-EC4C-A192-924276B7E42B}"/>
    <dgm:cxn modelId="{9F63DF94-D4FC-7E44-87D3-33254D61D9AF}" type="presOf" srcId="{5FAC8316-6FC0-F842-9D23-968545E6062F}" destId="{ABE04A59-5A95-3842-8B80-8128D5FD094B}" srcOrd="0" destOrd="0" presId="urn:microsoft.com/office/officeart/2005/8/layout/pyramid2"/>
    <dgm:cxn modelId="{48E33199-865A-3E43-A930-6ED8A09B7E15}" srcId="{5FAC8316-6FC0-F842-9D23-968545E6062F}" destId="{CAE3E97B-A7DB-164E-BCCF-79212120A13C}" srcOrd="5" destOrd="0" parTransId="{393414E8-2E36-224B-8237-7816FC55D471}" sibTransId="{A3950567-BB06-6D40-9544-05645DAEC4C2}"/>
    <dgm:cxn modelId="{D36DFDA6-34F4-444F-915D-B405CC815B08}" type="presOf" srcId="{CAE3E97B-A7DB-164E-BCCF-79212120A13C}" destId="{13C4C061-E0F3-2A48-9CD8-07676F8147B4}" srcOrd="0" destOrd="0" presId="urn:microsoft.com/office/officeart/2005/8/layout/pyramid2"/>
    <dgm:cxn modelId="{47B868A7-B229-834A-AD2F-983159C93030}" type="presOf" srcId="{5898EBBB-F8A8-F64A-AD34-E883A40BB647}" destId="{0970CAEC-D916-444A-BEFB-676A19B513BE}" srcOrd="0" destOrd="0" presId="urn:microsoft.com/office/officeart/2005/8/layout/pyramid2"/>
    <dgm:cxn modelId="{C6FA3BCA-299A-B34F-99EA-29E9E4B7CB33}" srcId="{5FAC8316-6FC0-F842-9D23-968545E6062F}" destId="{5BBE893F-4A95-1E4E-83C7-DA9A88F8291D}" srcOrd="0" destOrd="0" parTransId="{7AEF4F54-06E7-E241-B892-667F78A4885E}" sibTransId="{923696E8-DE9E-2D40-A65D-13F10C9BC0D9}"/>
    <dgm:cxn modelId="{E0560BD2-6626-FB4A-9719-F6256917DC17}" srcId="{5FAC8316-6FC0-F842-9D23-968545E6062F}" destId="{5B5A9A70-F3AE-7A46-ADD8-E6D988B03CAD}" srcOrd="2" destOrd="0" parTransId="{5F244D91-E05D-0444-A97E-3D644605DBC5}" sibTransId="{35A61705-3C0A-6446-B2F7-ABA8F2FFD6C7}"/>
    <dgm:cxn modelId="{FD75A202-ADF4-9748-9A6E-09B7B9ADADCF}" type="presParOf" srcId="{ABE04A59-5A95-3842-8B80-8128D5FD094B}" destId="{949CF6E2-718F-D74E-B554-DCB269BF0FD7}" srcOrd="0" destOrd="0" presId="urn:microsoft.com/office/officeart/2005/8/layout/pyramid2"/>
    <dgm:cxn modelId="{120CAA9E-24A3-F745-B280-EFA11CA9CA95}" type="presParOf" srcId="{ABE04A59-5A95-3842-8B80-8128D5FD094B}" destId="{512FA97C-B4C4-B644-976A-DD19A40899E2}" srcOrd="1" destOrd="0" presId="urn:microsoft.com/office/officeart/2005/8/layout/pyramid2"/>
    <dgm:cxn modelId="{AE0C05AE-D8E2-5343-8E74-108E59968576}" type="presParOf" srcId="{512FA97C-B4C4-B644-976A-DD19A40899E2}" destId="{AE89BB6E-83B9-0445-A346-5E83308E15DB}" srcOrd="0" destOrd="0" presId="urn:microsoft.com/office/officeart/2005/8/layout/pyramid2"/>
    <dgm:cxn modelId="{7F353E56-85D3-4443-A831-6DDEFBE21569}" type="presParOf" srcId="{512FA97C-B4C4-B644-976A-DD19A40899E2}" destId="{57D7E22D-0218-0A45-8507-BD333CE2DDD7}" srcOrd="1" destOrd="0" presId="urn:microsoft.com/office/officeart/2005/8/layout/pyramid2"/>
    <dgm:cxn modelId="{33842AB8-DDA3-DC46-82D5-354A1AD709C6}" type="presParOf" srcId="{512FA97C-B4C4-B644-976A-DD19A40899E2}" destId="{D3B1F09C-5D4E-E14E-9D19-4CBF12DABBC3}" srcOrd="2" destOrd="0" presId="urn:microsoft.com/office/officeart/2005/8/layout/pyramid2"/>
    <dgm:cxn modelId="{31E79668-64C2-8241-8C71-F647734117A8}" type="presParOf" srcId="{512FA97C-B4C4-B644-976A-DD19A40899E2}" destId="{15AC4CEE-246A-D948-AEDB-2226F46F06D2}" srcOrd="3" destOrd="0" presId="urn:microsoft.com/office/officeart/2005/8/layout/pyramid2"/>
    <dgm:cxn modelId="{D8E1C5A3-4A95-EA44-A820-7FC801F7A2D0}" type="presParOf" srcId="{512FA97C-B4C4-B644-976A-DD19A40899E2}" destId="{5C1C91C7-062D-4645-B4A9-E3DC42C87A5C}" srcOrd="4" destOrd="0" presId="urn:microsoft.com/office/officeart/2005/8/layout/pyramid2"/>
    <dgm:cxn modelId="{7D56B6CC-E463-C748-9B8C-5E48E47ED717}" type="presParOf" srcId="{512FA97C-B4C4-B644-976A-DD19A40899E2}" destId="{CF7E2384-4C53-EF45-9A09-D67C599CF852}" srcOrd="5" destOrd="0" presId="urn:microsoft.com/office/officeart/2005/8/layout/pyramid2"/>
    <dgm:cxn modelId="{6A14AB94-B323-BC40-9671-21C2B03DE98B}" type="presParOf" srcId="{512FA97C-B4C4-B644-976A-DD19A40899E2}" destId="{AE4B1FD0-D714-1849-970B-FC31CB11FE01}" srcOrd="6" destOrd="0" presId="urn:microsoft.com/office/officeart/2005/8/layout/pyramid2"/>
    <dgm:cxn modelId="{4AE0A70A-FAA7-024E-AB45-DF8998B2FFC3}" type="presParOf" srcId="{512FA97C-B4C4-B644-976A-DD19A40899E2}" destId="{E1CF16D5-E932-274C-A5AC-12064788E0BA}" srcOrd="7" destOrd="0" presId="urn:microsoft.com/office/officeart/2005/8/layout/pyramid2"/>
    <dgm:cxn modelId="{396AA247-A4AE-BE4A-AF8F-C872066077FF}" type="presParOf" srcId="{512FA97C-B4C4-B644-976A-DD19A40899E2}" destId="{95C89CD8-B91D-EE4A-AD9F-483F0585B943}" srcOrd="8" destOrd="0" presId="urn:microsoft.com/office/officeart/2005/8/layout/pyramid2"/>
    <dgm:cxn modelId="{7C08599B-0DA4-8541-8391-048807678E3A}" type="presParOf" srcId="{512FA97C-B4C4-B644-976A-DD19A40899E2}" destId="{C321E758-C61C-E44D-ACEE-458BEFEFD704}" srcOrd="9" destOrd="0" presId="urn:microsoft.com/office/officeart/2005/8/layout/pyramid2"/>
    <dgm:cxn modelId="{0B8E089C-EBA0-8046-A845-5865FA3C16FF}" type="presParOf" srcId="{512FA97C-B4C4-B644-976A-DD19A40899E2}" destId="{13C4C061-E0F3-2A48-9CD8-07676F8147B4}" srcOrd="10" destOrd="0" presId="urn:microsoft.com/office/officeart/2005/8/layout/pyramid2"/>
    <dgm:cxn modelId="{7DCDDD18-9233-F142-9EDA-5E4C69E1E36B}" type="presParOf" srcId="{512FA97C-B4C4-B644-976A-DD19A40899E2}" destId="{A7841705-9564-A848-8C3D-4E83B6524616}" srcOrd="11" destOrd="0" presId="urn:microsoft.com/office/officeart/2005/8/layout/pyramid2"/>
    <dgm:cxn modelId="{503F26F8-6B72-6A42-97AE-E037709A6BFB}" type="presParOf" srcId="{512FA97C-B4C4-B644-976A-DD19A40899E2}" destId="{0970CAEC-D916-444A-BEFB-676A19B513BE}" srcOrd="12" destOrd="0" presId="urn:microsoft.com/office/officeart/2005/8/layout/pyramid2"/>
    <dgm:cxn modelId="{EE715B38-06D5-B849-A300-B8A706CC58B8}" type="presParOf" srcId="{512FA97C-B4C4-B644-976A-DD19A40899E2}" destId="{009DBE44-F782-2248-994E-C5297D92BBE1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F15F0D-E1C1-1A42-9331-DFDFFC00D963}" type="doc">
      <dgm:prSet loTypeId="urn:microsoft.com/office/officeart/2005/8/layout/StepDownProcess" loCatId="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701D0ED8-747C-2343-BFDD-D9B1FAD1A442}">
      <dgm:prSet phldrT="[Text]" custT="1"/>
      <dgm:spPr/>
      <dgm:t>
        <a:bodyPr/>
        <a:lstStyle/>
        <a:p>
          <a:r>
            <a:rPr lang="en-US" sz="2000">
              <a:solidFill>
                <a:schemeClr val="tx2"/>
              </a:solidFill>
              <a:latin typeface="Arial"/>
              <a:cs typeface="Arial"/>
            </a:rPr>
            <a:t>Penentuan masalah inti</a:t>
          </a:r>
          <a:endParaRPr lang="en-US" sz="2000" dirty="0">
            <a:solidFill>
              <a:schemeClr val="tx2"/>
            </a:solidFill>
          </a:endParaRPr>
        </a:p>
      </dgm:t>
    </dgm:pt>
    <dgm:pt modelId="{B3932596-FE5F-D74A-B785-C3CADF51B72F}" type="parTrans" cxnId="{03482BC7-BD3F-CB43-895B-30D78E826D6B}">
      <dgm:prSet/>
      <dgm:spPr/>
      <dgm:t>
        <a:bodyPr/>
        <a:lstStyle/>
        <a:p>
          <a:endParaRPr lang="en-US" sz="2000">
            <a:solidFill>
              <a:schemeClr val="tx2"/>
            </a:solidFill>
          </a:endParaRPr>
        </a:p>
      </dgm:t>
    </dgm:pt>
    <dgm:pt modelId="{9E781071-D8D1-1144-B342-74EC6545DCB7}" type="sibTrans" cxnId="{03482BC7-BD3F-CB43-895B-30D78E826D6B}">
      <dgm:prSet/>
      <dgm:spPr/>
      <dgm:t>
        <a:bodyPr/>
        <a:lstStyle/>
        <a:p>
          <a:endParaRPr lang="en-US" sz="2000">
            <a:solidFill>
              <a:schemeClr val="tx2"/>
            </a:solidFill>
          </a:endParaRPr>
        </a:p>
      </dgm:t>
    </dgm:pt>
    <dgm:pt modelId="{81E1FB7F-BF28-C34A-BFEC-0562FDB77F4B}">
      <dgm:prSet phldrT="[Text]" custT="1"/>
      <dgm:spPr/>
      <dgm:t>
        <a:bodyPr/>
        <a:lstStyle/>
        <a:p>
          <a:r>
            <a:rPr lang="en-US" sz="2000" dirty="0" err="1">
              <a:solidFill>
                <a:schemeClr val="tx2"/>
              </a:solidFill>
              <a:latin typeface="Arial"/>
              <a:cs typeface="Arial"/>
            </a:rPr>
            <a:t>Pembuatan</a:t>
          </a:r>
          <a:r>
            <a:rPr lang="en-US" sz="2000" dirty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en-US" sz="2000" dirty="0" err="1">
              <a:solidFill>
                <a:schemeClr val="tx2"/>
              </a:solidFill>
              <a:latin typeface="Arial"/>
              <a:cs typeface="Arial"/>
            </a:rPr>
            <a:t>desain</a:t>
          </a:r>
          <a:r>
            <a:rPr lang="en-US" sz="2000" dirty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en-US" sz="2000" dirty="0" err="1">
              <a:solidFill>
                <a:schemeClr val="tx2"/>
              </a:solidFill>
              <a:latin typeface="Arial"/>
              <a:cs typeface="Arial"/>
            </a:rPr>
            <a:t>proyek</a:t>
          </a:r>
          <a:endParaRPr lang="en-US" sz="2000" dirty="0">
            <a:solidFill>
              <a:schemeClr val="tx2"/>
            </a:solidFill>
          </a:endParaRPr>
        </a:p>
      </dgm:t>
    </dgm:pt>
    <dgm:pt modelId="{354DB641-5A29-8046-81A4-E9F1D415FA25}" type="parTrans" cxnId="{AA0FA09C-C49B-4D4E-9A21-8E7CEB93A04F}">
      <dgm:prSet/>
      <dgm:spPr/>
      <dgm:t>
        <a:bodyPr/>
        <a:lstStyle/>
        <a:p>
          <a:endParaRPr lang="en-US" sz="2000">
            <a:solidFill>
              <a:schemeClr val="tx2"/>
            </a:solidFill>
          </a:endParaRPr>
        </a:p>
      </dgm:t>
    </dgm:pt>
    <dgm:pt modelId="{0A23424E-AF72-7F46-995B-3A6E6963E355}" type="sibTrans" cxnId="{AA0FA09C-C49B-4D4E-9A21-8E7CEB93A04F}">
      <dgm:prSet/>
      <dgm:spPr/>
      <dgm:t>
        <a:bodyPr/>
        <a:lstStyle/>
        <a:p>
          <a:endParaRPr lang="en-US" sz="2000">
            <a:solidFill>
              <a:schemeClr val="tx2"/>
            </a:solidFill>
          </a:endParaRPr>
        </a:p>
      </dgm:t>
    </dgm:pt>
    <dgm:pt modelId="{366AE28E-1A49-2841-B1F1-1722DAF16A5B}">
      <dgm:prSet phldrT="[Text]" custT="1"/>
      <dgm:spPr/>
      <dgm:t>
        <a:bodyPr/>
        <a:lstStyle/>
        <a:p>
          <a:r>
            <a:rPr lang="en-US" sz="2000">
              <a:solidFill>
                <a:schemeClr val="tx2"/>
              </a:solidFill>
              <a:latin typeface="Arial"/>
              <a:cs typeface="Arial"/>
            </a:rPr>
            <a:t>Penyusunan jadwal</a:t>
          </a:r>
          <a:endParaRPr lang="en-US" sz="2000" dirty="0">
            <a:solidFill>
              <a:schemeClr val="tx2"/>
            </a:solidFill>
          </a:endParaRPr>
        </a:p>
      </dgm:t>
    </dgm:pt>
    <dgm:pt modelId="{3C7CF9D6-F3A6-A546-9833-F4B7B06C2059}" type="parTrans" cxnId="{B5E9FB73-DFE8-D04B-8BB0-B07E70B2C08E}">
      <dgm:prSet/>
      <dgm:spPr/>
      <dgm:t>
        <a:bodyPr/>
        <a:lstStyle/>
        <a:p>
          <a:endParaRPr lang="en-US" sz="2000">
            <a:solidFill>
              <a:schemeClr val="tx2"/>
            </a:solidFill>
          </a:endParaRPr>
        </a:p>
      </dgm:t>
    </dgm:pt>
    <dgm:pt modelId="{27F4BA50-8D8E-4049-B505-DEC00BE9F19B}" type="sibTrans" cxnId="{B5E9FB73-DFE8-D04B-8BB0-B07E70B2C08E}">
      <dgm:prSet/>
      <dgm:spPr/>
      <dgm:t>
        <a:bodyPr/>
        <a:lstStyle/>
        <a:p>
          <a:endParaRPr lang="en-US" sz="2000">
            <a:solidFill>
              <a:schemeClr val="tx2"/>
            </a:solidFill>
          </a:endParaRPr>
        </a:p>
      </dgm:t>
    </dgm:pt>
    <dgm:pt modelId="{E1BDCCA3-2330-744A-92EE-B55ADD75B069}">
      <dgm:prSet phldrT="[Text]" custT="1"/>
      <dgm:spPr/>
      <dgm:t>
        <a:bodyPr/>
        <a:lstStyle/>
        <a:p>
          <a:r>
            <a:rPr lang="en-US" sz="2000">
              <a:solidFill>
                <a:schemeClr val="tx2"/>
              </a:solidFill>
              <a:latin typeface="Arial"/>
              <a:cs typeface="Arial"/>
            </a:rPr>
            <a:t>Monitoring kemajuan proyek</a:t>
          </a:r>
          <a:endParaRPr lang="en-US" sz="2000" dirty="0">
            <a:solidFill>
              <a:schemeClr val="tx2"/>
            </a:solidFill>
          </a:endParaRPr>
        </a:p>
      </dgm:t>
    </dgm:pt>
    <dgm:pt modelId="{EEB88F6F-C0C7-744C-80BD-3C80D45CF2D5}" type="parTrans" cxnId="{05764B01-1DAC-D148-97B5-0137C78C7713}">
      <dgm:prSet/>
      <dgm:spPr/>
      <dgm:t>
        <a:bodyPr/>
        <a:lstStyle/>
        <a:p>
          <a:endParaRPr lang="en-US" sz="2000">
            <a:solidFill>
              <a:schemeClr val="tx2"/>
            </a:solidFill>
          </a:endParaRPr>
        </a:p>
      </dgm:t>
    </dgm:pt>
    <dgm:pt modelId="{335F17BA-4214-5C48-9E89-E78DB7E77EA5}" type="sibTrans" cxnId="{05764B01-1DAC-D148-97B5-0137C78C7713}">
      <dgm:prSet/>
      <dgm:spPr/>
      <dgm:t>
        <a:bodyPr/>
        <a:lstStyle/>
        <a:p>
          <a:endParaRPr lang="en-US" sz="2000">
            <a:solidFill>
              <a:schemeClr val="tx2"/>
            </a:solidFill>
          </a:endParaRPr>
        </a:p>
      </dgm:t>
    </dgm:pt>
    <dgm:pt modelId="{F4847846-F4E4-424B-AA6C-6CDED9397E69}">
      <dgm:prSet phldrT="[Text]" custT="1"/>
      <dgm:spPr/>
      <dgm:t>
        <a:bodyPr/>
        <a:lstStyle/>
        <a:p>
          <a:r>
            <a:rPr lang="en-US" sz="2000">
              <a:solidFill>
                <a:schemeClr val="tx2"/>
              </a:solidFill>
              <a:latin typeface="Arial"/>
              <a:cs typeface="Arial"/>
            </a:rPr>
            <a:t>Penilaian hasil</a:t>
          </a:r>
          <a:endParaRPr lang="en-US" sz="2000" dirty="0">
            <a:solidFill>
              <a:schemeClr val="tx2"/>
            </a:solidFill>
          </a:endParaRPr>
        </a:p>
      </dgm:t>
    </dgm:pt>
    <dgm:pt modelId="{FE96ABCF-099E-8D42-8CD9-047ABC7ECB09}" type="parTrans" cxnId="{E5246C32-C3C0-014E-AB69-ABC061A08567}">
      <dgm:prSet/>
      <dgm:spPr/>
      <dgm:t>
        <a:bodyPr/>
        <a:lstStyle/>
        <a:p>
          <a:endParaRPr lang="en-US" sz="2000">
            <a:solidFill>
              <a:schemeClr val="tx2"/>
            </a:solidFill>
          </a:endParaRPr>
        </a:p>
      </dgm:t>
    </dgm:pt>
    <dgm:pt modelId="{224BF7DB-3F72-7C45-8665-9FE27B856CEA}" type="sibTrans" cxnId="{E5246C32-C3C0-014E-AB69-ABC061A08567}">
      <dgm:prSet/>
      <dgm:spPr/>
      <dgm:t>
        <a:bodyPr/>
        <a:lstStyle/>
        <a:p>
          <a:endParaRPr lang="en-US" sz="2000">
            <a:solidFill>
              <a:schemeClr val="tx2"/>
            </a:solidFill>
          </a:endParaRPr>
        </a:p>
      </dgm:t>
    </dgm:pt>
    <dgm:pt modelId="{55413F48-AC6E-5447-8EBF-1B175446E075}">
      <dgm:prSet custT="1"/>
      <dgm:spPr/>
      <dgm:t>
        <a:bodyPr/>
        <a:lstStyle/>
        <a:p>
          <a:r>
            <a:rPr lang="en-US" sz="2000">
              <a:solidFill>
                <a:schemeClr val="tx2"/>
              </a:solidFill>
              <a:latin typeface="Arial"/>
              <a:cs typeface="Arial"/>
            </a:rPr>
            <a:t>Evaluasi pengalaman</a:t>
          </a:r>
          <a:endParaRPr lang="en-US" sz="2000" dirty="0">
            <a:solidFill>
              <a:schemeClr val="tx2"/>
            </a:solidFill>
          </a:endParaRPr>
        </a:p>
      </dgm:t>
    </dgm:pt>
    <dgm:pt modelId="{46A495B2-7964-144E-AD94-63B466DC4B00}" type="parTrans" cxnId="{963588E4-AAEF-EA48-A9FF-2BE69699FB30}">
      <dgm:prSet/>
      <dgm:spPr/>
      <dgm:t>
        <a:bodyPr/>
        <a:lstStyle/>
        <a:p>
          <a:endParaRPr lang="en-US" sz="2000">
            <a:solidFill>
              <a:schemeClr val="tx2"/>
            </a:solidFill>
          </a:endParaRPr>
        </a:p>
      </dgm:t>
    </dgm:pt>
    <dgm:pt modelId="{90798908-DF40-344C-8D89-032B360B9A1D}" type="sibTrans" cxnId="{963588E4-AAEF-EA48-A9FF-2BE69699FB30}">
      <dgm:prSet/>
      <dgm:spPr/>
      <dgm:t>
        <a:bodyPr/>
        <a:lstStyle/>
        <a:p>
          <a:endParaRPr lang="en-US" sz="2000">
            <a:solidFill>
              <a:schemeClr val="tx2"/>
            </a:solidFill>
          </a:endParaRPr>
        </a:p>
      </dgm:t>
    </dgm:pt>
    <dgm:pt modelId="{133982FF-3B45-6E44-BBD5-4205F7B3A856}" type="pres">
      <dgm:prSet presAssocID="{B5F15F0D-E1C1-1A42-9331-DFDFFC00D963}" presName="rootnode" presStyleCnt="0">
        <dgm:presLayoutVars>
          <dgm:chMax/>
          <dgm:chPref/>
          <dgm:dir/>
          <dgm:animLvl val="lvl"/>
        </dgm:presLayoutVars>
      </dgm:prSet>
      <dgm:spPr/>
    </dgm:pt>
    <dgm:pt modelId="{8DEDF653-A914-5B43-AC64-57322E88C5B0}" type="pres">
      <dgm:prSet presAssocID="{701D0ED8-747C-2343-BFDD-D9B1FAD1A442}" presName="composite" presStyleCnt="0"/>
      <dgm:spPr/>
    </dgm:pt>
    <dgm:pt modelId="{D72A1EEA-A216-5442-BDA2-AF8A8CD237F9}" type="pres">
      <dgm:prSet presAssocID="{701D0ED8-747C-2343-BFDD-D9B1FAD1A442}" presName="bentUpArrow1" presStyleLbl="alignImgPlace1" presStyleIdx="0" presStyleCnt="5"/>
      <dgm:spPr/>
    </dgm:pt>
    <dgm:pt modelId="{25776C78-7041-114A-9EAF-6C28069D625A}" type="pres">
      <dgm:prSet presAssocID="{701D0ED8-747C-2343-BFDD-D9B1FAD1A442}" presName="ParentText" presStyleLbl="node1" presStyleIdx="0" presStyleCnt="6" custScaleX="206945">
        <dgm:presLayoutVars>
          <dgm:chMax val="1"/>
          <dgm:chPref val="1"/>
          <dgm:bulletEnabled val="1"/>
        </dgm:presLayoutVars>
      </dgm:prSet>
      <dgm:spPr/>
    </dgm:pt>
    <dgm:pt modelId="{172BEC7B-02A8-AE41-95A1-696D92B53394}" type="pres">
      <dgm:prSet presAssocID="{701D0ED8-747C-2343-BFDD-D9B1FAD1A442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201A75F5-ACC2-1C49-97E1-4A853186516D}" type="pres">
      <dgm:prSet presAssocID="{9E781071-D8D1-1144-B342-74EC6545DCB7}" presName="sibTrans" presStyleCnt="0"/>
      <dgm:spPr/>
    </dgm:pt>
    <dgm:pt modelId="{EC66725D-66A6-AB43-8B60-CD5CC78DED3F}" type="pres">
      <dgm:prSet presAssocID="{81E1FB7F-BF28-C34A-BFEC-0562FDB77F4B}" presName="composite" presStyleCnt="0"/>
      <dgm:spPr/>
    </dgm:pt>
    <dgm:pt modelId="{70B652FA-B301-D541-BF04-CECB608D7C12}" type="pres">
      <dgm:prSet presAssocID="{81E1FB7F-BF28-C34A-BFEC-0562FDB77F4B}" presName="bentUpArrow1" presStyleLbl="alignImgPlace1" presStyleIdx="1" presStyleCnt="5"/>
      <dgm:spPr/>
    </dgm:pt>
    <dgm:pt modelId="{DE65D407-27B2-1642-A222-9A6E5FBFBD47}" type="pres">
      <dgm:prSet presAssocID="{81E1FB7F-BF28-C34A-BFEC-0562FDB77F4B}" presName="ParentText" presStyleLbl="node1" presStyleIdx="1" presStyleCnt="6" custScaleX="200858" custLinFactNeighborX="14408">
        <dgm:presLayoutVars>
          <dgm:chMax val="1"/>
          <dgm:chPref val="1"/>
          <dgm:bulletEnabled val="1"/>
        </dgm:presLayoutVars>
      </dgm:prSet>
      <dgm:spPr/>
    </dgm:pt>
    <dgm:pt modelId="{28388579-418A-0C49-AAA0-919A559563D8}" type="pres">
      <dgm:prSet presAssocID="{81E1FB7F-BF28-C34A-BFEC-0562FDB77F4B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82517365-BBD0-F84C-B49C-C86B58265F51}" type="pres">
      <dgm:prSet presAssocID="{0A23424E-AF72-7F46-995B-3A6E6963E355}" presName="sibTrans" presStyleCnt="0"/>
      <dgm:spPr/>
    </dgm:pt>
    <dgm:pt modelId="{6C5E6F20-DCB0-804C-A1AE-57D78720D63D}" type="pres">
      <dgm:prSet presAssocID="{366AE28E-1A49-2841-B1F1-1722DAF16A5B}" presName="composite" presStyleCnt="0"/>
      <dgm:spPr/>
    </dgm:pt>
    <dgm:pt modelId="{176DA759-4668-CD41-96E4-E69C7CBCCD6A}" type="pres">
      <dgm:prSet presAssocID="{366AE28E-1A49-2841-B1F1-1722DAF16A5B}" presName="bentUpArrow1" presStyleLbl="alignImgPlace1" presStyleIdx="2" presStyleCnt="5"/>
      <dgm:spPr/>
    </dgm:pt>
    <dgm:pt modelId="{351B5562-1C88-B84F-B9F5-26F520A34DE4}" type="pres">
      <dgm:prSet presAssocID="{366AE28E-1A49-2841-B1F1-1722DAF16A5B}" presName="ParentText" presStyleLbl="node1" presStyleIdx="2" presStyleCnt="6" custScaleX="177971" custLinFactNeighborX="30617">
        <dgm:presLayoutVars>
          <dgm:chMax val="1"/>
          <dgm:chPref val="1"/>
          <dgm:bulletEnabled val="1"/>
        </dgm:presLayoutVars>
      </dgm:prSet>
      <dgm:spPr/>
    </dgm:pt>
    <dgm:pt modelId="{31ACAF02-289F-8D4E-A48E-16A23761DE5E}" type="pres">
      <dgm:prSet presAssocID="{366AE28E-1A49-2841-B1F1-1722DAF16A5B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CB6C465C-5D91-354C-9C84-C2E6FD77450E}" type="pres">
      <dgm:prSet presAssocID="{27F4BA50-8D8E-4049-B505-DEC00BE9F19B}" presName="sibTrans" presStyleCnt="0"/>
      <dgm:spPr/>
    </dgm:pt>
    <dgm:pt modelId="{467C2212-DC74-6A4A-8779-577D3DFF649B}" type="pres">
      <dgm:prSet presAssocID="{E1BDCCA3-2330-744A-92EE-B55ADD75B069}" presName="composite" presStyleCnt="0"/>
      <dgm:spPr/>
    </dgm:pt>
    <dgm:pt modelId="{D9ED71C0-51C2-274D-A649-8585E300B44A}" type="pres">
      <dgm:prSet presAssocID="{E1BDCCA3-2330-744A-92EE-B55ADD75B069}" presName="bentUpArrow1" presStyleLbl="alignImgPlace1" presStyleIdx="3" presStyleCnt="5"/>
      <dgm:spPr/>
    </dgm:pt>
    <dgm:pt modelId="{43433ABA-AD5F-1A48-931E-71AB9C39BF02}" type="pres">
      <dgm:prSet presAssocID="{E1BDCCA3-2330-744A-92EE-B55ADD75B069}" presName="ParentText" presStyleLbl="node1" presStyleIdx="3" presStyleCnt="6" custScaleX="238608" custLinFactNeighborX="21612">
        <dgm:presLayoutVars>
          <dgm:chMax val="1"/>
          <dgm:chPref val="1"/>
          <dgm:bulletEnabled val="1"/>
        </dgm:presLayoutVars>
      </dgm:prSet>
      <dgm:spPr/>
    </dgm:pt>
    <dgm:pt modelId="{6AAABFE5-073A-AB47-8463-DDAD1866B643}" type="pres">
      <dgm:prSet presAssocID="{E1BDCCA3-2330-744A-92EE-B55ADD75B069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B5CC1BC9-30CE-6F46-BAAA-FC9B3AB291A4}" type="pres">
      <dgm:prSet presAssocID="{335F17BA-4214-5C48-9E89-E78DB7E77EA5}" presName="sibTrans" presStyleCnt="0"/>
      <dgm:spPr/>
    </dgm:pt>
    <dgm:pt modelId="{A1970B34-67C2-0E4D-82FD-2698F3C1F53E}" type="pres">
      <dgm:prSet presAssocID="{F4847846-F4E4-424B-AA6C-6CDED9397E69}" presName="composite" presStyleCnt="0"/>
      <dgm:spPr/>
    </dgm:pt>
    <dgm:pt modelId="{7C7AD344-0D3B-5849-AF5C-6313E0AE928D}" type="pres">
      <dgm:prSet presAssocID="{F4847846-F4E4-424B-AA6C-6CDED9397E69}" presName="bentUpArrow1" presStyleLbl="alignImgPlace1" presStyleIdx="4" presStyleCnt="5"/>
      <dgm:spPr/>
    </dgm:pt>
    <dgm:pt modelId="{546494A0-1BB9-7144-A8B3-27174651A323}" type="pres">
      <dgm:prSet presAssocID="{F4847846-F4E4-424B-AA6C-6CDED9397E69}" presName="ParentText" presStyleLbl="node1" presStyleIdx="4" presStyleCnt="6" custScaleX="167586" custLinFactNeighborX="37821" custLinFactNeighborY="2573">
        <dgm:presLayoutVars>
          <dgm:chMax val="1"/>
          <dgm:chPref val="1"/>
          <dgm:bulletEnabled val="1"/>
        </dgm:presLayoutVars>
      </dgm:prSet>
      <dgm:spPr/>
    </dgm:pt>
    <dgm:pt modelId="{3012A890-5E32-7143-89ED-0DDFA295A502}" type="pres">
      <dgm:prSet presAssocID="{F4847846-F4E4-424B-AA6C-6CDED9397E69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BF680E41-842F-FD43-801A-EECD627E663A}" type="pres">
      <dgm:prSet presAssocID="{224BF7DB-3F72-7C45-8665-9FE27B856CEA}" presName="sibTrans" presStyleCnt="0"/>
      <dgm:spPr/>
    </dgm:pt>
    <dgm:pt modelId="{FE2245EA-E9CA-9B4F-B668-D53E76698731}" type="pres">
      <dgm:prSet presAssocID="{55413F48-AC6E-5447-8EBF-1B175446E075}" presName="composite" presStyleCnt="0"/>
      <dgm:spPr/>
    </dgm:pt>
    <dgm:pt modelId="{70F26BA9-6FAF-C540-B3FC-780950390900}" type="pres">
      <dgm:prSet presAssocID="{55413F48-AC6E-5447-8EBF-1B175446E075}" presName="ParentText" presStyleLbl="node1" presStyleIdx="5" presStyleCnt="6" custScaleX="196341" custLinFactNeighborX="23413">
        <dgm:presLayoutVars>
          <dgm:chMax val="1"/>
          <dgm:chPref val="1"/>
          <dgm:bulletEnabled val="1"/>
        </dgm:presLayoutVars>
      </dgm:prSet>
      <dgm:spPr/>
    </dgm:pt>
  </dgm:ptLst>
  <dgm:cxnLst>
    <dgm:cxn modelId="{05764B01-1DAC-D148-97B5-0137C78C7713}" srcId="{B5F15F0D-E1C1-1A42-9331-DFDFFC00D963}" destId="{E1BDCCA3-2330-744A-92EE-B55ADD75B069}" srcOrd="3" destOrd="0" parTransId="{EEB88F6F-C0C7-744C-80BD-3C80D45CF2D5}" sibTransId="{335F17BA-4214-5C48-9E89-E78DB7E77EA5}"/>
    <dgm:cxn modelId="{39837A26-8424-2F4B-9FDE-42DD543B6588}" type="presOf" srcId="{81E1FB7F-BF28-C34A-BFEC-0562FDB77F4B}" destId="{DE65D407-27B2-1642-A222-9A6E5FBFBD47}" srcOrd="0" destOrd="0" presId="urn:microsoft.com/office/officeart/2005/8/layout/StepDownProcess"/>
    <dgm:cxn modelId="{E5246C32-C3C0-014E-AB69-ABC061A08567}" srcId="{B5F15F0D-E1C1-1A42-9331-DFDFFC00D963}" destId="{F4847846-F4E4-424B-AA6C-6CDED9397E69}" srcOrd="4" destOrd="0" parTransId="{FE96ABCF-099E-8D42-8CD9-047ABC7ECB09}" sibTransId="{224BF7DB-3F72-7C45-8665-9FE27B856CEA}"/>
    <dgm:cxn modelId="{EB6F2154-C5C2-CE44-9FBF-B5354A5AA485}" type="presOf" srcId="{E1BDCCA3-2330-744A-92EE-B55ADD75B069}" destId="{43433ABA-AD5F-1A48-931E-71AB9C39BF02}" srcOrd="0" destOrd="0" presId="urn:microsoft.com/office/officeart/2005/8/layout/StepDownProcess"/>
    <dgm:cxn modelId="{8BB29073-B054-0A43-A161-AA0EFB929540}" type="presOf" srcId="{F4847846-F4E4-424B-AA6C-6CDED9397E69}" destId="{546494A0-1BB9-7144-A8B3-27174651A323}" srcOrd="0" destOrd="0" presId="urn:microsoft.com/office/officeart/2005/8/layout/StepDownProcess"/>
    <dgm:cxn modelId="{B5E9FB73-DFE8-D04B-8BB0-B07E70B2C08E}" srcId="{B5F15F0D-E1C1-1A42-9331-DFDFFC00D963}" destId="{366AE28E-1A49-2841-B1F1-1722DAF16A5B}" srcOrd="2" destOrd="0" parTransId="{3C7CF9D6-F3A6-A546-9833-F4B7B06C2059}" sibTransId="{27F4BA50-8D8E-4049-B505-DEC00BE9F19B}"/>
    <dgm:cxn modelId="{AA0FA09C-C49B-4D4E-9A21-8E7CEB93A04F}" srcId="{B5F15F0D-E1C1-1A42-9331-DFDFFC00D963}" destId="{81E1FB7F-BF28-C34A-BFEC-0562FDB77F4B}" srcOrd="1" destOrd="0" parTransId="{354DB641-5A29-8046-81A4-E9F1D415FA25}" sibTransId="{0A23424E-AF72-7F46-995B-3A6E6963E355}"/>
    <dgm:cxn modelId="{FC0DC1C3-14CA-994B-978D-7709C106E017}" type="presOf" srcId="{B5F15F0D-E1C1-1A42-9331-DFDFFC00D963}" destId="{133982FF-3B45-6E44-BBD5-4205F7B3A856}" srcOrd="0" destOrd="0" presId="urn:microsoft.com/office/officeart/2005/8/layout/StepDownProcess"/>
    <dgm:cxn modelId="{03482BC7-BD3F-CB43-895B-30D78E826D6B}" srcId="{B5F15F0D-E1C1-1A42-9331-DFDFFC00D963}" destId="{701D0ED8-747C-2343-BFDD-D9B1FAD1A442}" srcOrd="0" destOrd="0" parTransId="{B3932596-FE5F-D74A-B785-C3CADF51B72F}" sibTransId="{9E781071-D8D1-1144-B342-74EC6545DCB7}"/>
    <dgm:cxn modelId="{4CF64CD1-208A-4546-8B64-3B11BFCAE254}" type="presOf" srcId="{701D0ED8-747C-2343-BFDD-D9B1FAD1A442}" destId="{25776C78-7041-114A-9EAF-6C28069D625A}" srcOrd="0" destOrd="0" presId="urn:microsoft.com/office/officeart/2005/8/layout/StepDownProcess"/>
    <dgm:cxn modelId="{3C3A20D4-744B-BC4D-BEBF-99DB43E362A3}" type="presOf" srcId="{366AE28E-1A49-2841-B1F1-1722DAF16A5B}" destId="{351B5562-1C88-B84F-B9F5-26F520A34DE4}" srcOrd="0" destOrd="0" presId="urn:microsoft.com/office/officeart/2005/8/layout/StepDownProcess"/>
    <dgm:cxn modelId="{963588E4-AAEF-EA48-A9FF-2BE69699FB30}" srcId="{B5F15F0D-E1C1-1A42-9331-DFDFFC00D963}" destId="{55413F48-AC6E-5447-8EBF-1B175446E075}" srcOrd="5" destOrd="0" parTransId="{46A495B2-7964-144E-AD94-63B466DC4B00}" sibTransId="{90798908-DF40-344C-8D89-032B360B9A1D}"/>
    <dgm:cxn modelId="{D8103AEE-7155-EC4E-9D90-71325E16914D}" type="presOf" srcId="{55413F48-AC6E-5447-8EBF-1B175446E075}" destId="{70F26BA9-6FAF-C540-B3FC-780950390900}" srcOrd="0" destOrd="0" presId="urn:microsoft.com/office/officeart/2005/8/layout/StepDownProcess"/>
    <dgm:cxn modelId="{064058FE-DE27-A943-A6DC-68E0385467A1}" type="presParOf" srcId="{133982FF-3B45-6E44-BBD5-4205F7B3A856}" destId="{8DEDF653-A914-5B43-AC64-57322E88C5B0}" srcOrd="0" destOrd="0" presId="urn:microsoft.com/office/officeart/2005/8/layout/StepDownProcess"/>
    <dgm:cxn modelId="{15DB20D8-514C-C54E-818E-6515C6B06326}" type="presParOf" srcId="{8DEDF653-A914-5B43-AC64-57322E88C5B0}" destId="{D72A1EEA-A216-5442-BDA2-AF8A8CD237F9}" srcOrd="0" destOrd="0" presId="urn:microsoft.com/office/officeart/2005/8/layout/StepDownProcess"/>
    <dgm:cxn modelId="{3DEB9FF4-D89B-4949-9618-9E2978CE0043}" type="presParOf" srcId="{8DEDF653-A914-5B43-AC64-57322E88C5B0}" destId="{25776C78-7041-114A-9EAF-6C28069D625A}" srcOrd="1" destOrd="0" presId="urn:microsoft.com/office/officeart/2005/8/layout/StepDownProcess"/>
    <dgm:cxn modelId="{F6CB2366-8AF9-A042-83F0-77E5332F0177}" type="presParOf" srcId="{8DEDF653-A914-5B43-AC64-57322E88C5B0}" destId="{172BEC7B-02A8-AE41-95A1-696D92B53394}" srcOrd="2" destOrd="0" presId="urn:microsoft.com/office/officeart/2005/8/layout/StepDownProcess"/>
    <dgm:cxn modelId="{128A810D-74D9-6A4C-B30D-8A31D9C987B2}" type="presParOf" srcId="{133982FF-3B45-6E44-BBD5-4205F7B3A856}" destId="{201A75F5-ACC2-1C49-97E1-4A853186516D}" srcOrd="1" destOrd="0" presId="urn:microsoft.com/office/officeart/2005/8/layout/StepDownProcess"/>
    <dgm:cxn modelId="{D3C45755-2557-9046-A5D6-E407A6269479}" type="presParOf" srcId="{133982FF-3B45-6E44-BBD5-4205F7B3A856}" destId="{EC66725D-66A6-AB43-8B60-CD5CC78DED3F}" srcOrd="2" destOrd="0" presId="urn:microsoft.com/office/officeart/2005/8/layout/StepDownProcess"/>
    <dgm:cxn modelId="{F416CACF-A1D9-B248-BA91-DE0C6F1F67D9}" type="presParOf" srcId="{EC66725D-66A6-AB43-8B60-CD5CC78DED3F}" destId="{70B652FA-B301-D541-BF04-CECB608D7C12}" srcOrd="0" destOrd="0" presId="urn:microsoft.com/office/officeart/2005/8/layout/StepDownProcess"/>
    <dgm:cxn modelId="{D86CB6F2-726B-5740-ABB4-7A0DE46E7F7C}" type="presParOf" srcId="{EC66725D-66A6-AB43-8B60-CD5CC78DED3F}" destId="{DE65D407-27B2-1642-A222-9A6E5FBFBD47}" srcOrd="1" destOrd="0" presId="urn:microsoft.com/office/officeart/2005/8/layout/StepDownProcess"/>
    <dgm:cxn modelId="{9FBE120E-BA57-5147-8069-561755B3B658}" type="presParOf" srcId="{EC66725D-66A6-AB43-8B60-CD5CC78DED3F}" destId="{28388579-418A-0C49-AAA0-919A559563D8}" srcOrd="2" destOrd="0" presId="urn:microsoft.com/office/officeart/2005/8/layout/StepDownProcess"/>
    <dgm:cxn modelId="{92DA1B22-66CF-4740-8BE4-273E59EE7CFF}" type="presParOf" srcId="{133982FF-3B45-6E44-BBD5-4205F7B3A856}" destId="{82517365-BBD0-F84C-B49C-C86B58265F51}" srcOrd="3" destOrd="0" presId="urn:microsoft.com/office/officeart/2005/8/layout/StepDownProcess"/>
    <dgm:cxn modelId="{F6508EF0-A543-AA45-BD5B-9645AEC7DF7C}" type="presParOf" srcId="{133982FF-3B45-6E44-BBD5-4205F7B3A856}" destId="{6C5E6F20-DCB0-804C-A1AE-57D78720D63D}" srcOrd="4" destOrd="0" presId="urn:microsoft.com/office/officeart/2005/8/layout/StepDownProcess"/>
    <dgm:cxn modelId="{F0965218-8598-574D-AD81-FA53BE9A40AF}" type="presParOf" srcId="{6C5E6F20-DCB0-804C-A1AE-57D78720D63D}" destId="{176DA759-4668-CD41-96E4-E69C7CBCCD6A}" srcOrd="0" destOrd="0" presId="urn:microsoft.com/office/officeart/2005/8/layout/StepDownProcess"/>
    <dgm:cxn modelId="{8239EEEA-7940-2146-A276-4A5951373B6A}" type="presParOf" srcId="{6C5E6F20-DCB0-804C-A1AE-57D78720D63D}" destId="{351B5562-1C88-B84F-B9F5-26F520A34DE4}" srcOrd="1" destOrd="0" presId="urn:microsoft.com/office/officeart/2005/8/layout/StepDownProcess"/>
    <dgm:cxn modelId="{1C4B745C-E989-9D4B-AB5F-DD68585C893B}" type="presParOf" srcId="{6C5E6F20-DCB0-804C-A1AE-57D78720D63D}" destId="{31ACAF02-289F-8D4E-A48E-16A23761DE5E}" srcOrd="2" destOrd="0" presId="urn:microsoft.com/office/officeart/2005/8/layout/StepDownProcess"/>
    <dgm:cxn modelId="{139927A3-AC14-354A-A601-72D667B7BAF6}" type="presParOf" srcId="{133982FF-3B45-6E44-BBD5-4205F7B3A856}" destId="{CB6C465C-5D91-354C-9C84-C2E6FD77450E}" srcOrd="5" destOrd="0" presId="urn:microsoft.com/office/officeart/2005/8/layout/StepDownProcess"/>
    <dgm:cxn modelId="{4C1FFBF5-D087-8749-8A4F-07372AF37274}" type="presParOf" srcId="{133982FF-3B45-6E44-BBD5-4205F7B3A856}" destId="{467C2212-DC74-6A4A-8779-577D3DFF649B}" srcOrd="6" destOrd="0" presId="urn:microsoft.com/office/officeart/2005/8/layout/StepDownProcess"/>
    <dgm:cxn modelId="{A467C329-71D3-4C4A-B2AE-175C099629B1}" type="presParOf" srcId="{467C2212-DC74-6A4A-8779-577D3DFF649B}" destId="{D9ED71C0-51C2-274D-A649-8585E300B44A}" srcOrd="0" destOrd="0" presId="urn:microsoft.com/office/officeart/2005/8/layout/StepDownProcess"/>
    <dgm:cxn modelId="{1F6449EA-20EE-B043-8137-8417DE1A5C63}" type="presParOf" srcId="{467C2212-DC74-6A4A-8779-577D3DFF649B}" destId="{43433ABA-AD5F-1A48-931E-71AB9C39BF02}" srcOrd="1" destOrd="0" presId="urn:microsoft.com/office/officeart/2005/8/layout/StepDownProcess"/>
    <dgm:cxn modelId="{CC75FACD-2CDB-5E42-BAF6-513EC03C07DC}" type="presParOf" srcId="{467C2212-DC74-6A4A-8779-577D3DFF649B}" destId="{6AAABFE5-073A-AB47-8463-DDAD1866B643}" srcOrd="2" destOrd="0" presId="urn:microsoft.com/office/officeart/2005/8/layout/StepDownProcess"/>
    <dgm:cxn modelId="{3660FE3A-05A8-3A46-8100-313AC7478537}" type="presParOf" srcId="{133982FF-3B45-6E44-BBD5-4205F7B3A856}" destId="{B5CC1BC9-30CE-6F46-BAAA-FC9B3AB291A4}" srcOrd="7" destOrd="0" presId="urn:microsoft.com/office/officeart/2005/8/layout/StepDownProcess"/>
    <dgm:cxn modelId="{DD1EA2FB-E14B-5941-BC12-1BA836B71472}" type="presParOf" srcId="{133982FF-3B45-6E44-BBD5-4205F7B3A856}" destId="{A1970B34-67C2-0E4D-82FD-2698F3C1F53E}" srcOrd="8" destOrd="0" presId="urn:microsoft.com/office/officeart/2005/8/layout/StepDownProcess"/>
    <dgm:cxn modelId="{E2B8E2DB-D35D-C940-B45A-0C97CD3331DE}" type="presParOf" srcId="{A1970B34-67C2-0E4D-82FD-2698F3C1F53E}" destId="{7C7AD344-0D3B-5849-AF5C-6313E0AE928D}" srcOrd="0" destOrd="0" presId="urn:microsoft.com/office/officeart/2005/8/layout/StepDownProcess"/>
    <dgm:cxn modelId="{3A819FA2-13BD-6C4A-800A-A9E38B88897A}" type="presParOf" srcId="{A1970B34-67C2-0E4D-82FD-2698F3C1F53E}" destId="{546494A0-1BB9-7144-A8B3-27174651A323}" srcOrd="1" destOrd="0" presId="urn:microsoft.com/office/officeart/2005/8/layout/StepDownProcess"/>
    <dgm:cxn modelId="{C76F230B-8A89-C542-A43B-3628FB7B8D24}" type="presParOf" srcId="{A1970B34-67C2-0E4D-82FD-2698F3C1F53E}" destId="{3012A890-5E32-7143-89ED-0DDFA295A502}" srcOrd="2" destOrd="0" presId="urn:microsoft.com/office/officeart/2005/8/layout/StepDownProcess"/>
    <dgm:cxn modelId="{2CD7E375-9159-AB4A-8949-0284712D4A2F}" type="presParOf" srcId="{133982FF-3B45-6E44-BBD5-4205F7B3A856}" destId="{BF680E41-842F-FD43-801A-EECD627E663A}" srcOrd="9" destOrd="0" presId="urn:microsoft.com/office/officeart/2005/8/layout/StepDownProcess"/>
    <dgm:cxn modelId="{849C28AE-D5A8-6044-ABF8-65A04504870E}" type="presParOf" srcId="{133982FF-3B45-6E44-BBD5-4205F7B3A856}" destId="{FE2245EA-E9CA-9B4F-B668-D53E76698731}" srcOrd="10" destOrd="0" presId="urn:microsoft.com/office/officeart/2005/8/layout/StepDownProcess"/>
    <dgm:cxn modelId="{20530E1E-4A77-E74C-A234-1A32FD1C97B0}" type="presParOf" srcId="{FE2245EA-E9CA-9B4F-B668-D53E76698731}" destId="{70F26BA9-6FAF-C540-B3FC-78095039090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CF6E2-718F-D74E-B554-DCB269BF0FD7}">
      <dsp:nvSpPr>
        <dsp:cNvPr id="0" name=""/>
        <dsp:cNvSpPr/>
      </dsp:nvSpPr>
      <dsp:spPr>
        <a:xfrm>
          <a:off x="911153" y="0"/>
          <a:ext cx="4634379" cy="4775200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89BB6E-83B9-0445-A346-5E83308E15DB}">
      <dsp:nvSpPr>
        <dsp:cNvPr id="0" name=""/>
        <dsp:cNvSpPr/>
      </dsp:nvSpPr>
      <dsp:spPr>
        <a:xfrm>
          <a:off x="3228342" y="479102"/>
          <a:ext cx="3103880" cy="4803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Lecture 5%</a:t>
          </a:r>
          <a:endParaRPr lang="en-US" sz="2200" kern="1200" dirty="0"/>
        </a:p>
      </dsp:txBody>
      <dsp:txXfrm>
        <a:off x="3251789" y="502549"/>
        <a:ext cx="3056986" cy="433423"/>
      </dsp:txXfrm>
    </dsp:sp>
    <dsp:sp modelId="{D3B1F09C-5D4E-E14E-9D19-4CBF12DABBC3}">
      <dsp:nvSpPr>
        <dsp:cNvPr id="0" name=""/>
        <dsp:cNvSpPr/>
      </dsp:nvSpPr>
      <dsp:spPr>
        <a:xfrm>
          <a:off x="3228342" y="1019459"/>
          <a:ext cx="3103880" cy="4803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03839"/>
              <a:satOff val="-3998"/>
              <a:lumOff val="153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Reading 10%</a:t>
          </a:r>
          <a:endParaRPr lang="en-US" sz="2200" kern="1200" dirty="0"/>
        </a:p>
      </dsp:txBody>
      <dsp:txXfrm>
        <a:off x="3251789" y="1042906"/>
        <a:ext cx="3056986" cy="433423"/>
      </dsp:txXfrm>
    </dsp:sp>
    <dsp:sp modelId="{5C1C91C7-062D-4645-B4A9-E3DC42C87A5C}">
      <dsp:nvSpPr>
        <dsp:cNvPr id="0" name=""/>
        <dsp:cNvSpPr/>
      </dsp:nvSpPr>
      <dsp:spPr>
        <a:xfrm>
          <a:off x="3228342" y="1559817"/>
          <a:ext cx="3103880" cy="4803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807678"/>
              <a:satOff val="-7995"/>
              <a:lumOff val="30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Audiovisual 20%</a:t>
          </a:r>
          <a:endParaRPr lang="en-US" sz="2200" kern="1200" dirty="0"/>
        </a:p>
      </dsp:txBody>
      <dsp:txXfrm>
        <a:off x="3251789" y="1583264"/>
        <a:ext cx="3056986" cy="433423"/>
      </dsp:txXfrm>
    </dsp:sp>
    <dsp:sp modelId="{AE4B1FD0-D714-1849-970B-FC31CB11FE01}">
      <dsp:nvSpPr>
        <dsp:cNvPr id="0" name=""/>
        <dsp:cNvSpPr/>
      </dsp:nvSpPr>
      <dsp:spPr>
        <a:xfrm>
          <a:off x="3228342" y="2100175"/>
          <a:ext cx="3103880" cy="4803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211516"/>
              <a:satOff val="-11993"/>
              <a:lumOff val="4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Demonstration 30%</a:t>
          </a:r>
        </a:p>
      </dsp:txBody>
      <dsp:txXfrm>
        <a:off x="3251789" y="2123622"/>
        <a:ext cx="3056986" cy="433423"/>
      </dsp:txXfrm>
    </dsp:sp>
    <dsp:sp modelId="{95C89CD8-B91D-EE4A-AD9F-483F0585B943}">
      <dsp:nvSpPr>
        <dsp:cNvPr id="0" name=""/>
        <dsp:cNvSpPr/>
      </dsp:nvSpPr>
      <dsp:spPr>
        <a:xfrm>
          <a:off x="3228342" y="2640533"/>
          <a:ext cx="3103880" cy="4803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3615356"/>
              <a:satOff val="-15991"/>
              <a:lumOff val="61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Discussion 50%</a:t>
          </a:r>
          <a:endParaRPr lang="en-US" sz="2200" kern="1200" dirty="0"/>
        </a:p>
      </dsp:txBody>
      <dsp:txXfrm>
        <a:off x="3251789" y="2663980"/>
        <a:ext cx="3056986" cy="433423"/>
      </dsp:txXfrm>
    </dsp:sp>
    <dsp:sp modelId="{13C4C061-E0F3-2A48-9CD8-07676F8147B4}">
      <dsp:nvSpPr>
        <dsp:cNvPr id="0" name=""/>
        <dsp:cNvSpPr/>
      </dsp:nvSpPr>
      <dsp:spPr>
        <a:xfrm>
          <a:off x="3189109" y="3180890"/>
          <a:ext cx="3399928" cy="5148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7019194"/>
              <a:satOff val="-19988"/>
              <a:lumOff val="768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Practice by doing 75%</a:t>
          </a:r>
          <a:endParaRPr lang="en-US" sz="2200" kern="1200" dirty="0"/>
        </a:p>
      </dsp:txBody>
      <dsp:txXfrm>
        <a:off x="3214240" y="3206021"/>
        <a:ext cx="3349666" cy="464547"/>
      </dsp:txXfrm>
    </dsp:sp>
    <dsp:sp modelId="{0970CAEC-D916-444A-BEFB-676A19B513BE}">
      <dsp:nvSpPr>
        <dsp:cNvPr id="0" name=""/>
        <dsp:cNvSpPr/>
      </dsp:nvSpPr>
      <dsp:spPr>
        <a:xfrm>
          <a:off x="3228342" y="3755740"/>
          <a:ext cx="3103880" cy="4803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0423033"/>
              <a:satOff val="-23986"/>
              <a:lumOff val="921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Immediately apply 90%</a:t>
          </a:r>
        </a:p>
      </dsp:txBody>
      <dsp:txXfrm>
        <a:off x="3251789" y="3779187"/>
        <a:ext cx="3056986" cy="433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A1EEA-A216-5442-BDA2-AF8A8CD237F9}">
      <dsp:nvSpPr>
        <dsp:cNvPr id="0" name=""/>
        <dsp:cNvSpPr/>
      </dsp:nvSpPr>
      <dsp:spPr>
        <a:xfrm rot="5400000">
          <a:off x="644336" y="1231435"/>
          <a:ext cx="550534" cy="6267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776C78-7041-114A-9EAF-6C28069D625A}">
      <dsp:nvSpPr>
        <dsp:cNvPr id="0" name=""/>
        <dsp:cNvSpPr/>
      </dsp:nvSpPr>
      <dsp:spPr>
        <a:xfrm>
          <a:off x="2907" y="621156"/>
          <a:ext cx="1917918" cy="64871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2"/>
              </a:solidFill>
              <a:latin typeface="Arial"/>
              <a:cs typeface="Arial"/>
            </a:rPr>
            <a:t>Penentuan masalah inti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34580" y="652829"/>
        <a:ext cx="1854572" cy="585367"/>
      </dsp:txXfrm>
    </dsp:sp>
    <dsp:sp modelId="{172BEC7B-02A8-AE41-95A1-696D92B53394}">
      <dsp:nvSpPr>
        <dsp:cNvPr id="0" name=""/>
        <dsp:cNvSpPr/>
      </dsp:nvSpPr>
      <dsp:spPr>
        <a:xfrm>
          <a:off x="1425254" y="683026"/>
          <a:ext cx="674049" cy="524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652FA-B301-D541-BF04-CECB608D7C12}">
      <dsp:nvSpPr>
        <dsp:cNvPr id="0" name=""/>
        <dsp:cNvSpPr/>
      </dsp:nvSpPr>
      <dsp:spPr>
        <a:xfrm rot="5400000">
          <a:off x="1622400" y="1960154"/>
          <a:ext cx="550534" cy="6267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9761"/>
            <a:satOff val="-405"/>
            <a:lumOff val="154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E65D407-27B2-1642-A222-9A6E5FBFBD47}">
      <dsp:nvSpPr>
        <dsp:cNvPr id="0" name=""/>
        <dsp:cNvSpPr/>
      </dsp:nvSpPr>
      <dsp:spPr>
        <a:xfrm>
          <a:off x="1142707" y="1349875"/>
          <a:ext cx="1861505" cy="64871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chemeClr val="tx2"/>
              </a:solidFill>
              <a:latin typeface="Arial"/>
              <a:cs typeface="Arial"/>
            </a:rPr>
            <a:t>Pembuatan</a:t>
          </a:r>
          <a:r>
            <a:rPr lang="en-US" sz="2000" kern="1200" dirty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en-US" sz="2000" kern="1200" dirty="0" err="1">
              <a:solidFill>
                <a:schemeClr val="tx2"/>
              </a:solidFill>
              <a:latin typeface="Arial"/>
              <a:cs typeface="Arial"/>
            </a:rPr>
            <a:t>desain</a:t>
          </a:r>
          <a:r>
            <a:rPr lang="en-US" sz="2000" kern="1200" dirty="0">
              <a:solidFill>
                <a:schemeClr val="tx2"/>
              </a:solidFill>
              <a:latin typeface="Arial"/>
              <a:cs typeface="Arial"/>
            </a:rPr>
            <a:t> </a:t>
          </a:r>
          <a:r>
            <a:rPr lang="en-US" sz="2000" kern="1200" dirty="0" err="1">
              <a:solidFill>
                <a:schemeClr val="tx2"/>
              </a:solidFill>
              <a:latin typeface="Arial"/>
              <a:cs typeface="Arial"/>
            </a:rPr>
            <a:t>proyek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1174380" y="1381548"/>
        <a:ext cx="1798159" cy="585367"/>
      </dsp:txXfrm>
    </dsp:sp>
    <dsp:sp modelId="{28388579-418A-0C49-AAA0-919A559563D8}">
      <dsp:nvSpPr>
        <dsp:cNvPr id="0" name=""/>
        <dsp:cNvSpPr/>
      </dsp:nvSpPr>
      <dsp:spPr>
        <a:xfrm>
          <a:off x="2403318" y="1411745"/>
          <a:ext cx="674049" cy="524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DA759-4668-CD41-96E4-E69C7CBCCD6A}">
      <dsp:nvSpPr>
        <dsp:cNvPr id="0" name=""/>
        <dsp:cNvSpPr/>
      </dsp:nvSpPr>
      <dsp:spPr>
        <a:xfrm rot="5400000">
          <a:off x="2522614" y="2688874"/>
          <a:ext cx="550534" cy="6267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9521"/>
            <a:satOff val="-809"/>
            <a:lumOff val="3097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1B5562-1C88-B84F-B9F5-26F520A34DE4}">
      <dsp:nvSpPr>
        <dsp:cNvPr id="0" name=""/>
        <dsp:cNvSpPr/>
      </dsp:nvSpPr>
      <dsp:spPr>
        <a:xfrm>
          <a:off x="2299199" y="2078595"/>
          <a:ext cx="1649393" cy="64871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2"/>
              </a:solidFill>
              <a:latin typeface="Arial"/>
              <a:cs typeface="Arial"/>
            </a:rPr>
            <a:t>Penyusunan jadwal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2330872" y="2110268"/>
        <a:ext cx="1586047" cy="585367"/>
      </dsp:txXfrm>
    </dsp:sp>
    <dsp:sp modelId="{31ACAF02-289F-8D4E-A48E-16A23761DE5E}">
      <dsp:nvSpPr>
        <dsp:cNvPr id="0" name=""/>
        <dsp:cNvSpPr/>
      </dsp:nvSpPr>
      <dsp:spPr>
        <a:xfrm>
          <a:off x="3303533" y="2140465"/>
          <a:ext cx="674049" cy="524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ED71C0-51C2-274D-A649-8585E300B44A}">
      <dsp:nvSpPr>
        <dsp:cNvPr id="0" name=""/>
        <dsp:cNvSpPr/>
      </dsp:nvSpPr>
      <dsp:spPr>
        <a:xfrm rot="5400000">
          <a:off x="3809869" y="3417593"/>
          <a:ext cx="550534" cy="6267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29282"/>
            <a:satOff val="-1214"/>
            <a:lumOff val="4645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3433ABA-AD5F-1A48-931E-71AB9C39BF02}">
      <dsp:nvSpPr>
        <dsp:cNvPr id="0" name=""/>
        <dsp:cNvSpPr/>
      </dsp:nvSpPr>
      <dsp:spPr>
        <a:xfrm>
          <a:off x="3222013" y="2807314"/>
          <a:ext cx="2211363" cy="64871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2"/>
              </a:solidFill>
              <a:latin typeface="Arial"/>
              <a:cs typeface="Arial"/>
            </a:rPr>
            <a:t>Monitoring kemajuan proyek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3253686" y="2838987"/>
        <a:ext cx="2148017" cy="585367"/>
      </dsp:txXfrm>
    </dsp:sp>
    <dsp:sp modelId="{6AAABFE5-073A-AB47-8463-DDAD1866B643}">
      <dsp:nvSpPr>
        <dsp:cNvPr id="0" name=""/>
        <dsp:cNvSpPr/>
      </dsp:nvSpPr>
      <dsp:spPr>
        <a:xfrm>
          <a:off x="4590788" y="2869184"/>
          <a:ext cx="674049" cy="524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AD344-0D3B-5849-AF5C-6313E0AE928D}">
      <dsp:nvSpPr>
        <dsp:cNvPr id="0" name=""/>
        <dsp:cNvSpPr/>
      </dsp:nvSpPr>
      <dsp:spPr>
        <a:xfrm rot="5400000">
          <a:off x="4487032" y="4146313"/>
          <a:ext cx="550534" cy="62676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9043"/>
            <a:satOff val="-1619"/>
            <a:lumOff val="619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46494A0-1BB9-7144-A8B3-27174651A323}">
      <dsp:nvSpPr>
        <dsp:cNvPr id="0" name=""/>
        <dsp:cNvSpPr/>
      </dsp:nvSpPr>
      <dsp:spPr>
        <a:xfrm>
          <a:off x="4378504" y="3552725"/>
          <a:ext cx="1553148" cy="64871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2"/>
              </a:solidFill>
              <a:latin typeface="Arial"/>
              <a:cs typeface="Arial"/>
            </a:rPr>
            <a:t>Penilaian hasil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4410177" y="3584398"/>
        <a:ext cx="1489802" cy="585367"/>
      </dsp:txXfrm>
    </dsp:sp>
    <dsp:sp modelId="{3012A890-5E32-7143-89ED-0DDFA295A502}">
      <dsp:nvSpPr>
        <dsp:cNvPr id="0" name=""/>
        <dsp:cNvSpPr/>
      </dsp:nvSpPr>
      <dsp:spPr>
        <a:xfrm>
          <a:off x="5267951" y="3597904"/>
          <a:ext cx="674049" cy="524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26BA9-6FAF-C540-B3FC-780950390900}">
      <dsp:nvSpPr>
        <dsp:cNvPr id="0" name=""/>
        <dsp:cNvSpPr/>
      </dsp:nvSpPr>
      <dsp:spPr>
        <a:xfrm>
          <a:off x="5037166" y="4264753"/>
          <a:ext cx="1819642" cy="64871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2"/>
              </a:solidFill>
              <a:latin typeface="Arial"/>
              <a:cs typeface="Arial"/>
            </a:rPr>
            <a:t>Evaluasi pengalaman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5068839" y="4296426"/>
        <a:ext cx="1756296" cy="585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8AF91C3D-55E7-8659-4BAA-099722A8E55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110CC2B-B8F4-9D75-88B6-90F88B720F7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560CEF9-8D80-3183-76FD-33E0CAF3748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7256B9B-1524-07F8-CF7A-BC9E3B145A1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33B5C99-96FF-6089-3EB6-1EFDE3CE51F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FCD0BB3-8703-5A21-9A59-42993093CF4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DC4102DB-1DF8-E945-B7C7-8FBE3952F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7B40F95C-0812-96E9-3E12-8C9F959F9CE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628CB2-8AE4-C84B-ADDE-6DCD91D07F3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9883DA33-7530-8E6D-E1B5-4B77F1B75C2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52ABE570-73BE-4A70-527A-A99D8ACB33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DE9A700D-AB82-30E4-C621-B24268FD36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DAC2BE-9E46-5046-8E2E-7DDC140BD89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BB266194-F319-7618-FE46-A59A68855BD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B27273F7-78F4-FF9B-89B4-C7C0F28B039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797" name="Text Box 3">
            <a:extLst>
              <a:ext uri="{FF2B5EF4-FFF2-40B4-BE49-F238E27FC236}">
                <a16:creationId xmlns:a16="http://schemas.microsoft.com/office/drawing/2014/main" id="{BB9663AC-DA80-B5A1-73B1-30D14891A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568554D5-7CD1-1A4B-B245-8F080D3DF760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</a:pPr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90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CD25D0D7-320C-979B-1811-4FEAAF2A3A6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7414A7-13C6-3542-B54A-A2ADC532B795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E90239B2-15F0-A532-091B-A06304FDE52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B564336E-2A15-7842-693C-B3CEBE432CE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F3C02F4A-04FA-5EC2-8F2D-58C101EE7F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39ADE1-8A59-5043-98D6-DBEF6374F364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6EDA1874-A738-7677-B97D-3E444ED6CAD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91F6CB79-C870-E541-043A-7EE07DF5077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120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CC85B045-B05E-9D3C-F0B0-06990C6E03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AD8984-C98D-9940-85AF-A3A24A8DD5B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5BB68DBA-A2E2-60B8-F2CD-B05D28F70CF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FB1D0A5E-31B7-DABB-1869-71FD3D3108E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id="{B375B2B8-8920-1360-DC22-F668A38C9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128EB12A-9C93-394B-81A6-908419071990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</a:pPr>
              <a:t>18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47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>
            <a:extLst>
              <a:ext uri="{FF2B5EF4-FFF2-40B4-BE49-F238E27FC236}">
                <a16:creationId xmlns:a16="http://schemas.microsoft.com/office/drawing/2014/main" id="{D2D383F3-C8CA-5F47-0F88-843D9DD3140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923C57-8D16-1449-99AF-5F85B1D87D4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8E39BD1A-7953-7DCB-BC34-D831C67FF57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Text Box 2">
            <a:extLst>
              <a:ext uri="{FF2B5EF4-FFF2-40B4-BE49-F238E27FC236}">
                <a16:creationId xmlns:a16="http://schemas.microsoft.com/office/drawing/2014/main" id="{67CF574C-22D2-C472-C9FB-5E65028D0CA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1938" cy="4006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8163" lvl="1" indent="-365125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1200" dirty="0"/>
              <a:t>Prior knowledge: </a:t>
            </a:r>
            <a:r>
              <a:rPr lang="en-US" sz="3000" b="1" kern="1200" dirty="0" err="1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Memilih</a:t>
            </a:r>
            <a:r>
              <a:rPr lang="en-US" sz="3000" b="1" kern="1200" dirty="0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b="1" kern="1200" dirty="0" err="1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</a:t>
            </a:r>
            <a:r>
              <a:rPr lang="en-US" sz="3000" b="1" kern="1200" dirty="0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 ajar </a:t>
            </a:r>
            <a:r>
              <a:rPr lang="en-US" sz="3000" b="1" kern="1200" dirty="0" err="1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penting</a:t>
            </a:r>
            <a:endParaRPr lang="en-US" sz="3000" b="1" kern="1200" dirty="0">
              <a:ln>
                <a:solidFill>
                  <a:srgbClr val="9A000E"/>
                </a:solidFill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38163" lvl="1" indent="-365125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3000" b="1" kern="1200" dirty="0" err="1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Paham</a:t>
            </a:r>
            <a:r>
              <a:rPr lang="en-US" sz="3000" b="1" kern="1200" dirty="0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b="1" kern="1200" dirty="0" err="1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konsep</a:t>
            </a:r>
            <a:r>
              <a:rPr lang="en-US" sz="3000" b="1" kern="1200" dirty="0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b="1" kern="1200" dirty="0" err="1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baru</a:t>
            </a:r>
            <a:endParaRPr lang="en-US" sz="3000" b="1" kern="1200" dirty="0">
              <a:ln>
                <a:solidFill>
                  <a:srgbClr val="9A000E"/>
                </a:solidFill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38163" lvl="1" indent="-365125">
              <a:lnSpc>
                <a:spcPct val="110000"/>
              </a:lnSpc>
              <a:spcBef>
                <a:spcPts val="600"/>
              </a:spcBef>
              <a:buFont typeface="Arial"/>
              <a:buChar char="•"/>
            </a:pPr>
            <a:r>
              <a:rPr lang="en-US" sz="3000" b="1" kern="1200" dirty="0" err="1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Mengaitkan</a:t>
            </a:r>
            <a:r>
              <a:rPr lang="en-US" sz="3000" b="1" kern="1200" dirty="0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b="1" kern="1200" dirty="0" err="1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yg</a:t>
            </a:r>
            <a:r>
              <a:rPr lang="en-US" sz="3000" b="1" kern="1200" dirty="0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b="1" kern="1200" dirty="0" err="1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dipelajari-yg</a:t>
            </a:r>
            <a:r>
              <a:rPr lang="en-US" sz="3000" b="1" kern="1200" dirty="0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b="1" kern="1200" dirty="0" err="1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diketahui</a:t>
            </a:r>
            <a:r>
              <a:rPr lang="en-US" sz="3000" b="1" kern="1200" dirty="0">
                <a:ln>
                  <a:solidFill>
                    <a:srgbClr val="9A000E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1A85-2591-1543-8527-33276E6971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6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>
            <a:extLst>
              <a:ext uri="{FF2B5EF4-FFF2-40B4-BE49-F238E27FC236}">
                <a16:creationId xmlns:a16="http://schemas.microsoft.com/office/drawing/2014/main" id="{89E1F64A-150A-A2C1-DE81-8710B30FF3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75A7C4-0CC2-B740-94A4-9ECDC22CB6D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475" name="Text Box 1">
            <a:extLst>
              <a:ext uri="{FF2B5EF4-FFF2-40B4-BE49-F238E27FC236}">
                <a16:creationId xmlns:a16="http://schemas.microsoft.com/office/drawing/2014/main" id="{B43EF5E6-451E-EE0B-64CE-5379FC51A94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Text Box 2">
            <a:extLst>
              <a:ext uri="{FF2B5EF4-FFF2-40B4-BE49-F238E27FC236}">
                <a16:creationId xmlns:a16="http://schemas.microsoft.com/office/drawing/2014/main" id="{B6A64C0E-F519-4D2F-8F8E-D67A15FA82E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5477" name="Text Box 3">
            <a:extLst>
              <a:ext uri="{FF2B5EF4-FFF2-40B4-BE49-F238E27FC236}">
                <a16:creationId xmlns:a16="http://schemas.microsoft.com/office/drawing/2014/main" id="{76903F80-DCA2-2048-ED71-27F1E784E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163EB0FD-6DAA-9047-BB88-B967119848B1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</a:pPr>
              <a:t>29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34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6">
            <a:extLst>
              <a:ext uri="{FF2B5EF4-FFF2-40B4-BE49-F238E27FC236}">
                <a16:creationId xmlns:a16="http://schemas.microsoft.com/office/drawing/2014/main" id="{847F67FF-A263-8D9F-AC11-9AB58393D0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8F60C79-D08C-AB47-BD78-2797E49117F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5715" name="Text Box 1">
            <a:extLst>
              <a:ext uri="{FF2B5EF4-FFF2-40B4-BE49-F238E27FC236}">
                <a16:creationId xmlns:a16="http://schemas.microsoft.com/office/drawing/2014/main" id="{9D779CE8-0CB8-9FAD-A535-1B881CD21E9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Text Box 2">
            <a:extLst>
              <a:ext uri="{FF2B5EF4-FFF2-40B4-BE49-F238E27FC236}">
                <a16:creationId xmlns:a16="http://schemas.microsoft.com/office/drawing/2014/main" id="{BD2592DE-DC0D-6925-4625-BFCD58989DC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215900" indent="-214313" eaLnBrk="1" hangingPunct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http://3.bp.blogspot.com/-FVF516Fnn2o/TdPrMVn61EI/AAAAAAAAJRE/6yCc9M9GP1U/s1600/proj.PNG</a:t>
            </a:r>
          </a:p>
        </p:txBody>
      </p:sp>
      <p:sp>
        <p:nvSpPr>
          <p:cNvPr id="115717" name="Text Box 3">
            <a:extLst>
              <a:ext uri="{FF2B5EF4-FFF2-40B4-BE49-F238E27FC236}">
                <a16:creationId xmlns:a16="http://schemas.microsoft.com/office/drawing/2014/main" id="{BBE5E9D8-A6D1-0FC9-2FF5-D9E7AC6DE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6A18B670-82FB-9044-9A26-3828696A32C7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</a:pPr>
              <a:t>31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70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>
            <a:extLst>
              <a:ext uri="{FF2B5EF4-FFF2-40B4-BE49-F238E27FC236}">
                <a16:creationId xmlns:a16="http://schemas.microsoft.com/office/drawing/2014/main" id="{6DF14907-51D3-D60E-0271-67EA0FF0ED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465E96-CE0C-0E4C-84D9-0FA98D98B8F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811" name="Text Box 1">
            <a:extLst>
              <a:ext uri="{FF2B5EF4-FFF2-40B4-BE49-F238E27FC236}">
                <a16:creationId xmlns:a16="http://schemas.microsoft.com/office/drawing/2014/main" id="{50AE081A-7628-BB55-6121-33D050A07D2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Text Box 2">
            <a:extLst>
              <a:ext uri="{FF2B5EF4-FFF2-40B4-BE49-F238E27FC236}">
                <a16:creationId xmlns:a16="http://schemas.microsoft.com/office/drawing/2014/main" id="{7B637912-C55D-3780-52BC-235619825AD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863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6">
            <a:extLst>
              <a:ext uri="{FF2B5EF4-FFF2-40B4-BE49-F238E27FC236}">
                <a16:creationId xmlns:a16="http://schemas.microsoft.com/office/drawing/2014/main" id="{4213715D-B89A-7CF2-0B71-4B9F1A7A477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B6BC36-F345-8B4B-B608-0043FE2B243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03" name="Text Box 1">
            <a:extLst>
              <a:ext uri="{FF2B5EF4-FFF2-40B4-BE49-F238E27FC236}">
                <a16:creationId xmlns:a16="http://schemas.microsoft.com/office/drawing/2014/main" id="{DD1BCEC4-BF89-B7EB-CB4B-71F07CD3DD2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4" name="Text Box 2">
            <a:extLst>
              <a:ext uri="{FF2B5EF4-FFF2-40B4-BE49-F238E27FC236}">
                <a16:creationId xmlns:a16="http://schemas.microsoft.com/office/drawing/2014/main" id="{CDA5E00D-B0B2-D539-F8C9-28501F3FDE3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B1025216-CADE-AC94-F83C-DA5D91B0F2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8A7DAFB-020D-A540-AF08-983DE9B7385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DBED03F9-F204-3B63-97C7-9B41AB9B85F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Text Box 2">
            <a:extLst>
              <a:ext uri="{FF2B5EF4-FFF2-40B4-BE49-F238E27FC236}">
                <a16:creationId xmlns:a16="http://schemas.microsoft.com/office/drawing/2014/main" id="{F6728C97-62F5-BBCE-956D-AFE46D22B4A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A187F317-BB08-80F3-6A7D-5B31D61C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318D0F8F-F608-9446-9CE0-95E3378D89AE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</a:pPr>
              <a:t>3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CC85B045-B05E-9D3C-F0B0-06990C6E03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AD8984-C98D-9940-85AF-A3A24A8DD5B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5BB68DBA-A2E2-60B8-F2CD-B05D28F70CF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2">
            <a:extLst>
              <a:ext uri="{FF2B5EF4-FFF2-40B4-BE49-F238E27FC236}">
                <a16:creationId xmlns:a16="http://schemas.microsoft.com/office/drawing/2014/main" id="{FB1D0A5E-31B7-DABB-1869-71FD3D3108E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id="{B375B2B8-8920-1360-DC22-F668A38C9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128EB12A-9C93-394B-81A6-908419071990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</a:pPr>
              <a:t>4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B3AC34B3-F89D-512C-1FDB-A579B54487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95657F-D7B6-5543-B91D-8B10EB7B8A2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8A4869D2-7C3C-173B-AA51-1CF6154E362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62CC2655-85B1-1AB5-5D42-66EAC44C76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35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B3AC34B3-F89D-512C-1FDB-A579B54487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95657F-D7B6-5543-B91D-8B10EB7B8A2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8A4869D2-7C3C-173B-AA51-1CF6154E362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>
            <a:extLst>
              <a:ext uri="{FF2B5EF4-FFF2-40B4-BE49-F238E27FC236}">
                <a16:creationId xmlns:a16="http://schemas.microsoft.com/office/drawing/2014/main" id="{62CC2655-85B1-1AB5-5D42-66EAC44C76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451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724DAF93-4239-FF13-05E5-6D79DA4708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6A2311-85E6-9840-93CD-8A604E156B0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74CC356A-8190-575E-1E64-3BB1E04A84B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24639509-2EA0-DE27-03B8-F5DFF22BE1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724DAF93-4239-FF13-05E5-6D79DA4708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6A2311-85E6-9840-93CD-8A604E156B0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74CC356A-8190-575E-1E64-3BB1E04A84B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24639509-2EA0-DE27-03B8-F5DFF22BE1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930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D3F4B0D2-A145-9ED5-D50A-7601E036DD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E7E22A8-DE18-B64B-99CC-C2133B3BB49C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13809ADE-4236-8337-7DE4-2BCD4B2770F9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Text Box 2">
            <a:extLst>
              <a:ext uri="{FF2B5EF4-FFF2-40B4-BE49-F238E27FC236}">
                <a16:creationId xmlns:a16="http://schemas.microsoft.com/office/drawing/2014/main" id="{896DF373-5BCB-EAAC-DC7C-067FD84CEE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146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A44A45E3-5A5D-5FB9-AF33-7F45F8518E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C7C185-29BE-1E43-A2B8-76AAA092366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3B06C937-9721-8C9A-746A-C32202D40E7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41987999-1B4C-9CA5-9B9F-71BDD674B2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9D2F757-53B5-E380-6754-CF07476D18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F6DBE4-EE93-6535-BEDE-DB23E6D6236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AF94-FED0-3548-AB96-2F0160851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52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9C63D03-C601-31D0-ED72-F2C68178CFC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B1FC1-3B93-97C3-A6C3-9B861A52961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1BA0-221F-DE41-91EE-141E9A8A8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37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5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5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7EE9E9-2532-5081-BAF6-3F44FDE1C3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9E8E76-0AB8-2944-AF71-EDC88F6BD0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94914-D19A-F14A-B456-99A2D0510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022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1F2678-3901-9C55-2CA1-8EAF58BF9FC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D63166-33D9-EDF7-A1BA-93F89C18DAC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35B91-CBD3-DF49-811F-3642A79CD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6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D5B3FE-548E-FF96-F592-CDD679C54E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DF7BD2-4CA7-E33D-CA5C-2A0A2118461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BD24F-961D-034C-B3E5-74CD2DE87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51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59302-9A9F-D230-F08D-937EE9ADEDF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F2B29D-3993-F3DD-BBFC-63ABF6039A2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E412-772E-3542-B4FE-B6E563F135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477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52DDD-9E4D-CC6E-37F7-5EA155E5BB4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A472FF-A5EA-1E18-2C42-A1919109E2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F9AFA-706E-6246-86CD-44F44DBCC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24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AC94068-4F28-65B6-A039-4CE763D5895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09E53F-C9E0-FBF4-210E-23ADC73001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B0ED5-6366-5948-94CC-6D921EF11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512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C945C6F-6846-FE27-C407-F3B67B918C7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CBABD8-0D95-B468-A516-4E62354F72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FEF87-AD26-064C-94F6-84BCE5B6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316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48195FD-74BE-495C-2B2C-86E969CA68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70C7CB-C8EA-331E-3EDD-AD025FA1275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D665-CBEA-114E-B61F-19E9FB9DD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058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010500B-3A3C-A196-2338-3D9870271B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63AD00-AE3C-B2D8-091A-322FAD864F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85A06-056A-5545-8254-2664EC567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00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849601F-E725-0879-3952-714B8E95CB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699530-2374-B508-060A-439DB0938E1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55DE3-91DA-B244-BABB-DFB91A48B6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418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8575B1A-D883-731A-9EE8-A258193A01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83725-0D1D-3347-9E9B-4097A1955ED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00511-4A1B-9243-9057-212B209DE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845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B55E165-505D-87C3-DD6A-E58986B286E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7C3E2-131D-DCA8-1571-06F246AE768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1F785-A9B4-934F-BE5B-FB91E300C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101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DF962C-2197-A0A8-CDA2-0B546AEC56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E5576E-5D7A-18B7-C299-4694B83314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4753B-1BE5-994A-ABBC-FD760AC91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449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B75246-93DA-75B8-642B-473D77951F2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01B865-F3F6-0336-B392-E867F5DAE98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D3C6C-4D45-3A41-930D-67AAE50ED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561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D5AEFA2-7C21-9DE7-1FE1-94F25733FC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0697AFA-039B-104B-2CB5-355B3C28B1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AEA61-9AD1-B449-A1FD-D36A745A7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842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475477E-D6AB-E0FB-C43B-4B43F427229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26D6309-4B62-0D60-FCD0-C15DB81015E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A1505-861B-5A47-BB11-7786E358F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442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4E911CA-7CA8-CC17-12B9-D6BFD90CD0C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FC09312-C84C-6F37-71BF-5DEA0982E17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60544-6193-F94D-A839-243EDC93B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088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8A48B2-6A62-BE96-FD6D-CA37233A9D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888646D-E832-F000-A32F-B02368CDFCA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F2ED3-3A4C-9A45-9DD6-D657F73D6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978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6BDDD56-C6C2-4FD0-669C-884CD347E9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C9709D2-C1C3-58BA-BC8F-5035DAA78F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AF2D4-21F6-474A-883C-779F1CE73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030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DD0B20C-402A-50BB-8CC8-3861DCFDEF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089AF9-D70C-76BE-E01D-74B527FE07F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DE924-A512-B24E-8CAD-FE41DC7A4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00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038B9BB-BA27-B142-5583-D1724E203EC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D5E95-ABA8-7AC9-7517-E34A4C89897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4EDEF-1BC1-D34D-B678-EDF8A185A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431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7ABAB5-814E-F5D0-5871-33D91E1DEC2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5B5DF6F-AF7A-9F5F-B9E6-70FE43E8AD5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954F-6480-7B4A-9B70-C8F49DF04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343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F626300-F947-C606-D732-5520290783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A1C9793-D6DB-AA95-7664-08827A085B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8E08-71FD-524A-83A8-7BED0FFCC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137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EFDDA41-A440-F4B7-B037-51A7C315B26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08858F7-9345-76E6-DDAB-CF9E4721C0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44B9-2804-0A46-9A1F-D0080FDE38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964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3E46C4D-C57B-FA0E-E82A-5CA05D8C16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B6CFC1-474E-73C9-86E9-28644B5733E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17928-EBF9-5B4F-916F-204064E20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32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B4EDEDA-1E7A-CCEB-7B5E-A2BA22BC428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BF1487-4D84-D6B0-3324-0315285C8FD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BC71-B1D5-EB4C-8F05-51901C2262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666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E758A8-36A3-7F49-ACE0-A20F84006FE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353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A7372-629C-364E-9941-F820F88F04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823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FF829-A032-FF4E-AC1F-EAB610C08D3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101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815EF-6523-124C-872C-5F8EDFC425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639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D84AE-CE75-8E42-9FAC-9DD3F903AB5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62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39EF58D-8028-6DB3-31D6-FEC1A9D3212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E09BB1A-76D1-A1C8-5CFB-8460B020A7C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7D185-7440-C440-BBB4-1DCB1DA9E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090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142E6-25C5-9F43-B96C-B8BE9AB336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67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B022B-F965-A140-A20C-E7F7B6113A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905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6A74F-D5DB-3248-8C53-B34935B86F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386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ABC54-45E9-F24D-AD51-9B52EB9807E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116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5CD27-B555-154A-9DB5-2F52C5575B8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001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F1D0B-1872-E246-BA75-3AB73BE163A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15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C0E675B-F67E-F5A3-5722-2F4B8919ADF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7F0F8D3-C265-DD69-FF1F-553BE20157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9CE70-F2FA-1046-A76A-6C326060F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23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A088EB-7C1C-8BF6-ADF6-D2F50CDB5C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069F48-55B9-CD18-AFE6-FE5CB72480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AF4F-E434-7340-AFA8-6CC74C575D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07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F02B6AE-08BA-3B3B-686E-C3436F7DF9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0B0A17-4194-A65E-6611-6591336B777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24B29-0033-3340-9A10-896199156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596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C6AFA1A-B6DE-D17C-0E93-504C8BFBE0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A06D916-3B29-5F6B-FE38-DE5D5D3E118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38654-4D5A-4949-A095-07816B04B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20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CAD40F9-C7AA-DB0D-EF9A-155237224A5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46CBCCF-C4ED-8860-319A-1973CAB5690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D35D-23D0-214D-98D6-5D0749634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88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48E521B-4BD6-B559-9450-841BC50D9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611DD9F-E7B7-7A1F-02E1-913FA728271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565C6284-81A6-4B83-E4BF-9A60B5999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90B390-1A04-C38A-9205-AF4023C47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C17B63C-3A66-1445-873D-59BB67393E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EA01CB57-6E5F-467F-171F-EB9E45856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908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sldNum="0" hdr="0" ftr="0"/>
  <p:txStyles>
    <p:titleStyle>
      <a:lvl1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l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l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l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l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69B39178-65A6-3120-885F-A1D9C56BCD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A85E3622-0D9E-306C-0E00-38A52E1F6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F1925C0-A636-278B-2B5C-FDCB89E1C61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B1C576AD-129F-B8F9-10F9-E40A3FCA4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675F67-54BF-9947-569E-BB0C0C6D35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63D78C-8120-B341-A018-3190FE8BB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/>
  <p:txStyles>
    <p:titleStyle>
      <a:lvl1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l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l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l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l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D683DB5E-475C-7335-E2B6-8F8F8D4601C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ADD30B36-29B9-70DF-0D25-3876EE96C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16706A4-3F90-16B7-3F54-1B5B0CCFF9E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FF83BC-FF39-8E41-93C3-D8F166DCB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C1FF555-F9EA-AF0F-AACC-2AE26461A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5126" name="Rectangle 5">
            <a:extLst>
              <a:ext uri="{FF2B5EF4-FFF2-40B4-BE49-F238E27FC236}">
                <a16:creationId xmlns:a16="http://schemas.microsoft.com/office/drawing/2014/main" id="{D5905A60-B7B9-258F-9819-46F2D3649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908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/>
  <p:txStyles>
    <p:titleStyle>
      <a:lvl1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l" defTabSz="457200" rtl="0" eaLnBrk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l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l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l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l" defTabSz="457200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lnSpc>
          <a:spcPct val="8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17B63C-3A66-1445-873D-59BB67393E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54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1A29DE89-BE14-AB5B-FD2F-E2088A2D3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2" y="412924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94994BA-C277-1FD8-8AAD-4FE57EFBD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685800"/>
            <a:ext cx="8115300" cy="5486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F8BFBF7-753C-5470-696D-F34A94C027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6802" y="277468"/>
            <a:ext cx="8662194" cy="1173162"/>
          </a:xfrm>
        </p:spPr>
        <p:txBody>
          <a:bodyPr anchor="b"/>
          <a:lstStyle/>
          <a:p>
            <a:pPr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altLang="en-US" sz="2800" b="1" dirty="0">
                <a:solidFill>
                  <a:srgbClr val="595959"/>
                </a:solidFill>
                <a:latin typeface="PT Serif" panose="020A0603040505020204" pitchFamily="18" charset="77"/>
              </a:rPr>
              <a:t>Case Based Learning &amp; Project Based Learning </a:t>
            </a:r>
            <a:br>
              <a:rPr lang="en-US" altLang="en-US" sz="2800" b="1" dirty="0">
                <a:solidFill>
                  <a:srgbClr val="595959"/>
                </a:solidFill>
                <a:latin typeface="PT Serif" panose="020A0603040505020204" pitchFamily="18" charset="77"/>
              </a:rPr>
            </a:br>
            <a:endParaRPr lang="en-US" altLang="en-US" sz="2800" b="1" dirty="0">
              <a:solidFill>
                <a:srgbClr val="595959"/>
              </a:solidFill>
              <a:latin typeface="PT Serif" panose="020A0603040505020204" pitchFamily="18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5EE47-CCCC-1097-23E2-A88035132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3506"/>
            <a:ext cx="9144000" cy="1407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683F35-8631-3F6F-ABED-473678A79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04058"/>
            <a:ext cx="9144000" cy="1533093"/>
          </a:xfrm>
          <a:prstGeom prst="rect">
            <a:avLst/>
          </a:prstGeom>
        </p:spPr>
      </p:pic>
      <p:sp>
        <p:nvSpPr>
          <p:cNvPr id="8197" name="Rectangle 4">
            <a:extLst>
              <a:ext uri="{FF2B5EF4-FFF2-40B4-BE49-F238E27FC236}">
                <a16:creationId xmlns:a16="http://schemas.microsoft.com/office/drawing/2014/main" id="{94E42FC8-38BF-E4ED-8F68-A5E1484A9D3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827584" y="5029026"/>
            <a:ext cx="3421063" cy="1416050"/>
          </a:xfrm>
        </p:spPr>
        <p:txBody>
          <a:bodyPr lIns="91440" tIns="45720" rIns="91440" bIns="45720"/>
          <a:lstStyle/>
          <a:p>
            <a:pPr marL="0" indent="0" algn="ctr" eaLnBrk="1" hangingPunct="1">
              <a:lnSpc>
                <a:spcPct val="100000"/>
              </a:lnSpc>
              <a:spcBef>
                <a:spcPts val="1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altLang="en-US" sz="2000" dirty="0">
                <a:solidFill>
                  <a:srgbClr val="595959"/>
                </a:solidFill>
              </a:rPr>
              <a:t>Ike Husen</a:t>
            </a:r>
          </a:p>
          <a:p>
            <a:pPr marL="0" indent="0" algn="ctr" eaLnBrk="1" hangingPunct="1">
              <a:lnSpc>
                <a:spcPct val="100000"/>
              </a:lnSpc>
              <a:spcBef>
                <a:spcPts val="1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altLang="en-US" sz="2000" b="1" dirty="0" err="1">
                <a:solidFill>
                  <a:srgbClr val="595959"/>
                </a:solidFill>
              </a:rPr>
              <a:t>ike.husen@unpad.ac.id</a:t>
            </a:r>
            <a:endParaRPr lang="en-US" altLang="en-US" sz="2000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7" name="Rectangle 30725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8" name="Freeform: Shape 30727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41023" y="-934769"/>
            <a:ext cx="2424873" cy="2708393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49" name="Freeform: Shape 30729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3756" y="-134088"/>
            <a:ext cx="1635955" cy="1226966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50" name="Freeform: Shape 30731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713565" y="311926"/>
            <a:ext cx="4059393" cy="1911083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51" name="Rectangle 30733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548980" y="1613994"/>
            <a:ext cx="1185708" cy="88928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52" name="Freeform: Shape 30735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27781" y="5494508"/>
            <a:ext cx="2444907" cy="1774587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53" name="Rectangle 30737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211282" y="5555951"/>
            <a:ext cx="928467" cy="69635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4" name="Freeform: Shape 30739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77311" y="1407983"/>
            <a:ext cx="5389379" cy="4042034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55" name="Freeform: Shape 30741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6283" y="882212"/>
            <a:ext cx="6791435" cy="5093576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id="{303164E3-A37F-C8FC-138B-2F137EC46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3481" y="2353641"/>
            <a:ext cx="4337037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sz="24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2400" b="1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sz="24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sz="24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altLang="en-US" sz="2400" b="1" kern="1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altLang="en-US" sz="24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altLang="en-US" sz="2400" b="1" kern="1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2400" b="1" kern="1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i="1" kern="1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lasting Memory</a:t>
            </a:r>
            <a:br>
              <a:rPr lang="en-US" altLang="en-US" sz="2400" b="1" i="1" kern="1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kern="1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400" b="1" kern="12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Berpikir</a:t>
            </a:r>
            <a:r>
              <a:rPr lang="en-US" altLang="en-US" sz="2400" b="1" kern="1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Metacognitive) </a:t>
            </a:r>
            <a:r>
              <a:rPr lang="en-US" altLang="en-US" sz="2400" b="1" i="1" kern="1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 </a:t>
            </a:r>
            <a:r>
              <a:rPr lang="en-US" altLang="en-US" sz="2400" b="1" i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</a:t>
            </a:r>
            <a:r>
              <a:rPr lang="en-US" altLang="en-US" sz="2400" b="1" i="1" kern="12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</a:p>
        </p:txBody>
      </p:sp>
      <p:sp>
        <p:nvSpPr>
          <p:cNvPr id="30756" name="Freeform: Shape 30743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3393" y="5778692"/>
            <a:ext cx="2231794" cy="1926608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746" name="Rectangle 30745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0046" y="5363543"/>
            <a:ext cx="959985" cy="71998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>
            <a:extLst>
              <a:ext uri="{FF2B5EF4-FFF2-40B4-BE49-F238E27FC236}">
                <a16:creationId xmlns:a16="http://schemas.microsoft.com/office/drawing/2014/main" id="{36ED7825-484C-B06E-2501-E71672E6D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5447272" cy="338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65A414A3-C919-25A2-6ABE-8B819D70C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49455"/>
            <a:ext cx="8162925" cy="162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828800" indent="-4556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079500" indent="-2159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5367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9939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4511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083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altLang="en-US" sz="3200" b="1" dirty="0" err="1">
                <a:solidFill>
                  <a:srgbClr val="953735"/>
                </a:solidFill>
              </a:rPr>
              <a:t>Belajar</a:t>
            </a:r>
            <a:r>
              <a:rPr lang="en-US" altLang="en-US" sz="3200" dirty="0">
                <a:solidFill>
                  <a:srgbClr val="953735"/>
                </a:solidFill>
              </a:rPr>
              <a:t>  </a:t>
            </a:r>
            <a:r>
              <a:rPr lang="en-US" altLang="en-US" sz="3200" dirty="0">
                <a:solidFill>
                  <a:srgbClr val="953735"/>
                </a:solidFill>
                <a:sym typeface="Wingdings" pitchFamily="2" charset="2"/>
              </a:rPr>
              <a:t></a:t>
            </a:r>
            <a:r>
              <a:rPr lang="en-US" altLang="en-US" sz="3200" dirty="0" err="1">
                <a:solidFill>
                  <a:srgbClr val="953735"/>
                </a:solidFill>
              </a:rPr>
              <a:t>Mencari</a:t>
            </a:r>
            <a:r>
              <a:rPr lang="en-US" altLang="en-US" sz="3200" dirty="0">
                <a:solidFill>
                  <a:srgbClr val="953735"/>
                </a:solidFill>
              </a:rPr>
              <a:t> </a:t>
            </a:r>
            <a:r>
              <a:rPr lang="en-US" altLang="en-US" sz="3200" dirty="0" err="1">
                <a:solidFill>
                  <a:srgbClr val="953735"/>
                </a:solidFill>
              </a:rPr>
              <a:t>keterkaitan</a:t>
            </a:r>
            <a:r>
              <a:rPr lang="en-US" altLang="en-US" sz="3200" dirty="0">
                <a:solidFill>
                  <a:srgbClr val="953735"/>
                </a:solidFill>
              </a:rPr>
              <a:t> </a:t>
            </a:r>
            <a:r>
              <a:rPr lang="en-US" altLang="en-US" sz="3200" dirty="0" err="1">
                <a:solidFill>
                  <a:srgbClr val="953735"/>
                </a:solidFill>
              </a:rPr>
              <a:t>antar</a:t>
            </a:r>
            <a:r>
              <a:rPr lang="en-US" altLang="en-US" sz="3200" dirty="0">
                <a:solidFill>
                  <a:srgbClr val="953735"/>
                </a:solidFill>
              </a:rPr>
              <a:t> : </a:t>
            </a:r>
          </a:p>
          <a:p>
            <a:pPr lvl="2" eaLnBrk="1">
              <a:lnSpc>
                <a:spcPct val="100000"/>
              </a:lnSpc>
              <a:buClr>
                <a:srgbClr val="953735"/>
              </a:buClr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rgbClr val="953735"/>
                </a:solidFill>
              </a:rPr>
              <a:t>subyek</a:t>
            </a:r>
            <a:r>
              <a:rPr lang="en-US" altLang="en-US" sz="3200" dirty="0">
                <a:solidFill>
                  <a:srgbClr val="953735"/>
                </a:solidFill>
              </a:rPr>
              <a:t>/</a:t>
            </a:r>
            <a:r>
              <a:rPr lang="en-US" altLang="en-US" sz="3200" dirty="0" err="1">
                <a:solidFill>
                  <a:srgbClr val="953735"/>
                </a:solidFill>
              </a:rPr>
              <a:t>konsep</a:t>
            </a:r>
            <a:r>
              <a:rPr lang="en-US" altLang="en-US" sz="3200" dirty="0">
                <a:solidFill>
                  <a:srgbClr val="953735"/>
                </a:solidFill>
              </a:rPr>
              <a:t> </a:t>
            </a:r>
          </a:p>
          <a:p>
            <a:pPr lvl="2" eaLnBrk="1">
              <a:lnSpc>
                <a:spcPct val="100000"/>
              </a:lnSpc>
              <a:buClr>
                <a:srgbClr val="953735"/>
              </a:buClr>
              <a:buFont typeface="Arial" panose="020B0604020202020204" pitchFamily="34" charset="0"/>
              <a:buChar char="•"/>
            </a:pPr>
            <a:r>
              <a:rPr lang="en-US" altLang="en-US" sz="3200" dirty="0" err="1">
                <a:solidFill>
                  <a:srgbClr val="953735"/>
                </a:solidFill>
              </a:rPr>
              <a:t>konsep</a:t>
            </a:r>
            <a:r>
              <a:rPr lang="en-US" altLang="en-US" sz="3200" dirty="0">
                <a:solidFill>
                  <a:srgbClr val="953735"/>
                </a:solidFill>
              </a:rPr>
              <a:t> </a:t>
            </a:r>
            <a:r>
              <a:rPr lang="en-US" altLang="en-US" sz="3200" dirty="0" err="1">
                <a:solidFill>
                  <a:srgbClr val="953735"/>
                </a:solidFill>
              </a:rPr>
              <a:t>dengan</a:t>
            </a:r>
            <a:r>
              <a:rPr lang="en-US" altLang="en-US" sz="3200" dirty="0">
                <a:solidFill>
                  <a:srgbClr val="953735"/>
                </a:solidFill>
              </a:rPr>
              <a:t> dunia </a:t>
            </a:r>
            <a:r>
              <a:rPr lang="en-US" altLang="en-US" sz="3200" dirty="0" err="1">
                <a:solidFill>
                  <a:srgbClr val="953735"/>
                </a:solidFill>
              </a:rPr>
              <a:t>nyata</a:t>
            </a:r>
            <a:endParaRPr lang="en-US" altLang="en-US" sz="3200" dirty="0">
              <a:solidFill>
                <a:srgbClr val="953735"/>
              </a:solidFill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7F24FBB2-F103-A767-264D-F54281CF4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1400" b="1">
                <a:solidFill>
                  <a:srgbClr val="1F497D"/>
                </a:solidFill>
                <a:latin typeface="Trebuchet MS" panose="020B0703020202090204" pitchFamily="34" charset="0"/>
              </a:rPr>
              <a:t>ikehusen@yahoo.com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CB024F49-9705-853E-B434-DE1A75475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B4687A93-2463-374D-9CD5-91DACBB616DB}" type="slidenum">
              <a:rPr lang="en-US" altLang="en-US" sz="1400" b="1">
                <a:solidFill>
                  <a:srgbClr val="1F497D"/>
                </a:solidFill>
                <a:latin typeface="Trebuchet MS" panose="020B0703020202090204" pitchFamily="34" charset="0"/>
              </a:rPr>
              <a:pPr algn="r" eaLnBrk="1" hangingPunct="1">
                <a:lnSpc>
                  <a:spcPct val="100000"/>
                </a:lnSpc>
              </a:pPr>
              <a:t>11</a:t>
            </a:fld>
            <a:endParaRPr lang="en-US" altLang="en-US" sz="1400" b="1">
              <a:solidFill>
                <a:srgbClr val="1F497D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515816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>
            <a:extLst>
              <a:ext uri="{FF2B5EF4-FFF2-40B4-BE49-F238E27FC236}">
                <a16:creationId xmlns:a16="http://schemas.microsoft.com/office/drawing/2014/main" id="{846EE628-2B80-0E1C-E1E1-5B8AC7083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55600"/>
            <a:ext cx="7575550" cy="646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855514EA-C348-DAC5-86F9-A46029D5E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5" y="1708150"/>
            <a:ext cx="911225" cy="606425"/>
          </a:xfrm>
          <a:prstGeom prst="rect">
            <a:avLst/>
          </a:prstGeom>
          <a:noFill/>
          <a:ln w="5724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51242CF-1E66-9D06-DAA2-6EED8A0D5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7613" y="1809750"/>
            <a:ext cx="1265237" cy="555625"/>
          </a:xfrm>
          <a:prstGeom prst="rect">
            <a:avLst/>
          </a:prstGeom>
          <a:noFill/>
          <a:ln w="5724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1F7DCB3F-2A4F-683A-754A-888EFD373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663" y="1708150"/>
            <a:ext cx="862012" cy="606425"/>
          </a:xfrm>
          <a:prstGeom prst="rect">
            <a:avLst/>
          </a:prstGeom>
          <a:noFill/>
          <a:ln w="5724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A841883A-20E6-E5A6-BEF7-18ABE69D7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537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BF707743-7D52-0EE9-9AE3-8632E1224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685800"/>
            <a:ext cx="6934200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440" tIns="32040" rIns="64440" bIns="3204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4400" b="1" i="1" dirty="0">
                <a:solidFill>
                  <a:srgbClr val="FFFFFF"/>
                </a:solidFill>
                <a:latin typeface="Bangla MN" pitchFamily="2" charset="0"/>
              </a:rPr>
              <a:t>Long-lasting</a:t>
            </a:r>
            <a:r>
              <a:rPr lang="en-US" altLang="en-US" sz="4400" b="1" dirty="0">
                <a:solidFill>
                  <a:srgbClr val="FFFFFF"/>
                </a:solidFill>
                <a:latin typeface="Bangla MN" pitchFamily="2" charset="0"/>
              </a:rPr>
              <a:t> memory 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AE4922D0-FB2E-C4DB-5DD9-9CAEE2F02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US" altLang="en-US" sz="1200">
                <a:solidFill>
                  <a:srgbClr val="8B8B8B"/>
                </a:solidFill>
                <a:latin typeface="Calibri" panose="020F0502020204030204" pitchFamily="34" charset="0"/>
              </a:rPr>
              <a:t>ikehusen@yahoo.com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A3405C8C-FB1E-9B3C-12C5-835750EAA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D7875263-3799-E846-BD20-E4C7847E0B6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</a:pPr>
              <a:t>12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 additive="repl">
                                        <p:cTn id="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 additive="repl"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>
            <a:extLst>
              <a:ext uri="{FF2B5EF4-FFF2-40B4-BE49-F238E27FC236}">
                <a16:creationId xmlns:a16="http://schemas.microsoft.com/office/drawing/2014/main" id="{423CA3D7-0710-7BB0-FFA7-0E12B8704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0"/>
            <a:ext cx="6223991" cy="5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AutoShape 2">
            <a:extLst>
              <a:ext uri="{FF2B5EF4-FFF2-40B4-BE49-F238E27FC236}">
                <a16:creationId xmlns:a16="http://schemas.microsoft.com/office/drawing/2014/main" id="{1EFE5345-A9DF-3EBE-BD77-FB86D2F0F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990600"/>
            <a:ext cx="4724400" cy="2514600"/>
          </a:xfrm>
          <a:custGeom>
            <a:avLst/>
            <a:gdLst>
              <a:gd name="T0" fmla="*/ 4724400 w 4724400"/>
              <a:gd name="T1" fmla="*/ 1257300 h 2514600"/>
              <a:gd name="T2" fmla="*/ 2362200 w 4724400"/>
              <a:gd name="T3" fmla="*/ 2514600 h 2514600"/>
              <a:gd name="T4" fmla="*/ 0 w 4724400"/>
              <a:gd name="T5" fmla="*/ 1257300 h 2514600"/>
              <a:gd name="T6" fmla="*/ 2362200 w 4724400"/>
              <a:gd name="T7" fmla="*/ 0 h 2514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724400"/>
              <a:gd name="T13" fmla="*/ 0 h 2514600"/>
              <a:gd name="T14" fmla="*/ 4724400 w 4724400"/>
              <a:gd name="T15" fmla="*/ 2514600 h 2514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24400" h="2514600">
                <a:moveTo>
                  <a:pt x="0" y="3493"/>
                </a:moveTo>
                <a:lnTo>
                  <a:pt x="6562" y="3493"/>
                </a:lnTo>
                <a:lnTo>
                  <a:pt x="180" y="90"/>
                </a:lnTo>
                <a:lnTo>
                  <a:pt x="6562" y="3493"/>
                </a:lnTo>
                <a:lnTo>
                  <a:pt x="270" y="90"/>
                </a:lnTo>
                <a:lnTo>
                  <a:pt x="0" y="3493"/>
                </a:lnTo>
                <a:close/>
              </a:path>
            </a:pathLst>
          </a:custGeom>
          <a:noFill/>
          <a:ln w="57240" cap="flat">
            <a:solidFill>
              <a:srgbClr val="FF0000"/>
            </a:solidFill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3870B21-E7FA-86F8-831F-F2A34CF55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1081056"/>
            <a:ext cx="2819400" cy="822325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ALUR/PROSES METACOGNITIVE</a:t>
            </a:r>
          </a:p>
        </p:txBody>
      </p:sp>
      <p:cxnSp>
        <p:nvCxnSpPr>
          <p:cNvPr id="22532" name="AutoShape 4">
            <a:extLst>
              <a:ext uri="{FF2B5EF4-FFF2-40B4-BE49-F238E27FC236}">
                <a16:creationId xmlns:a16="http://schemas.microsoft.com/office/drawing/2014/main" id="{9C605B44-AA2D-5D51-BECC-717922417DC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62734" y="2060848"/>
            <a:ext cx="1909266" cy="882960"/>
          </a:xfrm>
          <a:prstGeom prst="straightConnector1">
            <a:avLst/>
          </a:prstGeom>
          <a:noFill/>
          <a:ln w="76320">
            <a:solidFill>
              <a:srgbClr val="FF0000"/>
            </a:solidFill>
            <a:round/>
            <a:headEnd/>
            <a:tailEnd type="arrow" w="med" len="med"/>
          </a:ln>
          <a:effectLst>
            <a:outerShdw dist="20160" dir="5400000" algn="ctr" rotWithShape="0">
              <a:srgbClr val="80808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9" name="AutoShape 5">
            <a:extLst>
              <a:ext uri="{FF2B5EF4-FFF2-40B4-BE49-F238E27FC236}">
                <a16:creationId xmlns:a16="http://schemas.microsoft.com/office/drawing/2014/main" id="{1F482C12-8995-0E3F-2BE9-371FF752EB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48050" y="1496981"/>
            <a:ext cx="1700014" cy="2476"/>
          </a:xfrm>
          <a:prstGeom prst="straightConnector1">
            <a:avLst/>
          </a:prstGeom>
          <a:noFill/>
          <a:ln w="76320">
            <a:solidFill>
              <a:schemeClr val="accent2">
                <a:lumMod val="75000"/>
              </a:schemeClr>
            </a:solidFill>
            <a:round/>
            <a:headEnd/>
            <a:tailEnd type="arrow" w="med" len="med"/>
          </a:ln>
          <a:effectLst>
            <a:outerShdw dist="20160" dir="5400000" algn="ctr" rotWithShape="0">
              <a:srgbClr val="80808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4" name="Rectangle 6">
            <a:extLst>
              <a:ext uri="{FF2B5EF4-FFF2-40B4-BE49-F238E27FC236}">
                <a16:creationId xmlns:a16="http://schemas.microsoft.com/office/drawing/2014/main" id="{2F6294AE-EC6C-86E8-AE37-E7CC98C42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227478"/>
            <a:ext cx="5359895" cy="113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41325" indent="-2603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400" b="1" dirty="0" err="1">
                <a:solidFill>
                  <a:srgbClr val="C00000"/>
                </a:solidFill>
              </a:rPr>
              <a:t>Sadar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akan</a:t>
            </a:r>
            <a:r>
              <a:rPr lang="en-US" altLang="en-US" sz="2400" b="1" dirty="0">
                <a:solidFill>
                  <a:srgbClr val="C00000"/>
                </a:solidFill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</a:rPr>
              <a:t>hal-hal</a:t>
            </a:r>
            <a:r>
              <a:rPr lang="en-US" altLang="en-US" sz="2400" b="1" dirty="0">
                <a:solidFill>
                  <a:srgbClr val="C00000"/>
                </a:solidFill>
              </a:rPr>
              <a:t> yang:</a:t>
            </a:r>
          </a:p>
          <a:p>
            <a:pPr lvl="1" eaLnBrk="1" hangingPunct="1">
              <a:lnSpc>
                <a:spcPct val="100000"/>
              </a:lnSpc>
              <a:buClr>
                <a:srgbClr val="5E5FB8"/>
              </a:buClr>
              <a:buFont typeface="Arial" panose="020B0604020202020204" pitchFamily="34" charset="0"/>
              <a:buChar char="•"/>
            </a:pPr>
            <a:r>
              <a:rPr lang="en-US" altLang="en-US" sz="2200" b="1" dirty="0" err="1">
                <a:solidFill>
                  <a:srgbClr val="C00000"/>
                </a:solidFill>
              </a:rPr>
              <a:t>Diketahui</a:t>
            </a:r>
            <a:r>
              <a:rPr lang="en-US" altLang="en-US" sz="2200" b="1" dirty="0">
                <a:solidFill>
                  <a:srgbClr val="C00000"/>
                </a:solidFill>
              </a:rPr>
              <a:t>-</a:t>
            </a:r>
            <a:r>
              <a:rPr lang="en-US" altLang="en-US" sz="2200" b="1" i="1" dirty="0">
                <a:solidFill>
                  <a:srgbClr val="5E5FB8"/>
                </a:solidFill>
              </a:rPr>
              <a:t> </a:t>
            </a:r>
            <a:r>
              <a:rPr lang="en-US" altLang="en-US" sz="2200" b="1" dirty="0" err="1">
                <a:solidFill>
                  <a:srgbClr val="5E5FB8"/>
                </a:solidFill>
              </a:rPr>
              <a:t>Pengetahuan</a:t>
            </a:r>
            <a:r>
              <a:rPr lang="en-US" altLang="en-US" sz="2200" b="1" dirty="0">
                <a:solidFill>
                  <a:srgbClr val="5E5FB8"/>
                </a:solidFill>
              </a:rPr>
              <a:t> </a:t>
            </a:r>
            <a:r>
              <a:rPr lang="en-US" altLang="en-US" sz="2200" b="1" dirty="0" err="1">
                <a:solidFill>
                  <a:srgbClr val="5E5FB8"/>
                </a:solidFill>
              </a:rPr>
              <a:t>lampau</a:t>
            </a:r>
            <a:endParaRPr lang="en-US" altLang="en-US" sz="2200" b="1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100000"/>
              </a:lnSpc>
              <a:buClr>
                <a:srgbClr val="5E5FB8"/>
              </a:buClr>
              <a:buFont typeface="Arial" panose="020B0604020202020204" pitchFamily="34" charset="0"/>
              <a:buChar char="•"/>
            </a:pPr>
            <a:r>
              <a:rPr lang="en-US" altLang="en-US" sz="2200" b="1" dirty="0" err="1">
                <a:solidFill>
                  <a:srgbClr val="C00000"/>
                </a:solidFill>
              </a:rPr>
              <a:t>Tdk</a:t>
            </a:r>
            <a:r>
              <a:rPr lang="en-US" altLang="en-US" sz="2200" b="1" dirty="0">
                <a:solidFill>
                  <a:srgbClr val="C00000"/>
                </a:solidFill>
              </a:rPr>
              <a:t> </a:t>
            </a:r>
            <a:r>
              <a:rPr lang="en-US" altLang="en-US" sz="2200" b="1" dirty="0" err="1">
                <a:solidFill>
                  <a:srgbClr val="C00000"/>
                </a:solidFill>
              </a:rPr>
              <a:t>tahu</a:t>
            </a:r>
            <a:endParaRPr lang="en-US" altLang="en-US" sz="2200" b="1" dirty="0">
              <a:solidFill>
                <a:srgbClr val="C00000"/>
              </a:solidFill>
            </a:endParaRPr>
          </a:p>
        </p:txBody>
      </p:sp>
      <p:sp>
        <p:nvSpPr>
          <p:cNvPr id="36872" name="AutoShape 8">
            <a:extLst>
              <a:ext uri="{FF2B5EF4-FFF2-40B4-BE49-F238E27FC236}">
                <a16:creationId xmlns:a16="http://schemas.microsoft.com/office/drawing/2014/main" id="{1790C647-709C-8886-D379-36351935B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825" y="4824413"/>
            <a:ext cx="1279525" cy="1125537"/>
          </a:xfrm>
          <a:custGeom>
            <a:avLst/>
            <a:gdLst>
              <a:gd name="T0" fmla="*/ 1279525 w 1279525"/>
              <a:gd name="T1" fmla="*/ 562769 h 1125537"/>
              <a:gd name="T2" fmla="*/ 639763 w 1279525"/>
              <a:gd name="T3" fmla="*/ 1125537 h 1125537"/>
              <a:gd name="T4" fmla="*/ 0 w 1279525"/>
              <a:gd name="T5" fmla="*/ 562769 h 1125537"/>
              <a:gd name="T6" fmla="*/ 639763 w 1279525"/>
              <a:gd name="T7" fmla="*/ 0 h 11255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279525"/>
              <a:gd name="T13" fmla="*/ 0 h 1125537"/>
              <a:gd name="T14" fmla="*/ 1279525 w 1279525"/>
              <a:gd name="T15" fmla="*/ 1125537 h 1125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9525" h="1125537">
                <a:moveTo>
                  <a:pt x="0" y="4770"/>
                </a:moveTo>
                <a:lnTo>
                  <a:pt x="3648" y="4770"/>
                </a:lnTo>
                <a:lnTo>
                  <a:pt x="3648" y="0"/>
                </a:lnTo>
                <a:lnTo>
                  <a:pt x="-92" y="0"/>
                </a:lnTo>
                <a:lnTo>
                  <a:pt x="-92" y="4770"/>
                </a:lnTo>
                <a:lnTo>
                  <a:pt x="3556" y="4770"/>
                </a:lnTo>
                <a:lnTo>
                  <a:pt x="1778" y="3126"/>
                </a:lnTo>
                <a:lnTo>
                  <a:pt x="0" y="4770"/>
                </a:lnTo>
                <a:close/>
              </a:path>
            </a:pathLst>
          </a:custGeom>
          <a:noFill/>
          <a:ln w="57240" cap="flat">
            <a:solidFill>
              <a:srgbClr val="FF0000"/>
            </a:solidFill>
            <a:round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BC87F1-4121-AE65-95B7-20EB80835D38}"/>
              </a:ext>
            </a:extLst>
          </p:cNvPr>
          <p:cNvCxnSpPr/>
          <p:nvPr/>
        </p:nvCxnSpPr>
        <p:spPr>
          <a:xfrm>
            <a:off x="4572000" y="2060848"/>
            <a:ext cx="34563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29263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5D5D9-4D7F-CA44-5A60-D29D1C41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BBE7442-9220-0CC3-4133-F662A123A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63" y="7938"/>
            <a:ext cx="9144001" cy="698507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36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altLang="en-US" sz="4000" b="1" dirty="0">
                <a:solidFill>
                  <a:srgbClr val="FFFFFF"/>
                </a:solidFill>
              </a:rPr>
              <a:t>Metacognitive thinking:</a:t>
            </a:r>
          </a:p>
          <a:p>
            <a:pPr algn="ctr" eaLnBrk="1" hangingPunct="1">
              <a:lnSpc>
                <a:spcPct val="100000"/>
              </a:lnSpc>
            </a:pPr>
            <a:endParaRPr lang="en-US" altLang="en-US" sz="36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FFFFFF"/>
                </a:solidFill>
              </a:rPr>
              <a:t>    Integrasi  </a:t>
            </a:r>
            <a:r>
              <a:rPr lang="en-US" altLang="en-US" sz="3200" b="1" dirty="0" err="1">
                <a:solidFill>
                  <a:srgbClr val="B7DFF3"/>
                </a:solidFill>
              </a:rPr>
              <a:t>Pengetahuan</a:t>
            </a:r>
            <a:r>
              <a:rPr lang="en-US" altLang="en-US" sz="3200" b="1" dirty="0">
                <a:solidFill>
                  <a:srgbClr val="B7DFF3"/>
                </a:solidFill>
              </a:rPr>
              <a:t> </a:t>
            </a:r>
            <a:r>
              <a:rPr lang="en-US" altLang="en-US" sz="3200" b="1" dirty="0" err="1">
                <a:solidFill>
                  <a:srgbClr val="B7DFF3"/>
                </a:solidFill>
              </a:rPr>
              <a:t>lampau</a:t>
            </a:r>
            <a:r>
              <a:rPr lang="en-US" altLang="en-US" sz="3200" b="1" dirty="0">
                <a:solidFill>
                  <a:srgbClr val="B7DFF3"/>
                </a:solidFill>
              </a:rPr>
              <a:t> &amp; </a:t>
            </a:r>
            <a:r>
              <a:rPr lang="en-US" altLang="en-US" sz="3200" b="1" dirty="0" err="1">
                <a:solidFill>
                  <a:srgbClr val="B7DFF3"/>
                </a:solidFill>
              </a:rPr>
              <a:t>baru</a:t>
            </a:r>
            <a:endParaRPr lang="en-US" altLang="en-US" sz="3200" b="1" dirty="0">
              <a:solidFill>
                <a:srgbClr val="B7DFF3"/>
              </a:solidFill>
            </a:endParaRPr>
          </a:p>
          <a:p>
            <a:pPr eaLnBrk="1" hangingPunct="1">
              <a:lnSpc>
                <a:spcPct val="100000"/>
              </a:lnSpc>
            </a:pPr>
            <a:endParaRPr lang="en-US" altLang="en-US" sz="3200" b="1" dirty="0">
              <a:solidFill>
                <a:srgbClr val="B3D4F3"/>
              </a:solidFill>
            </a:endParaRPr>
          </a:p>
          <a:p>
            <a:pPr algn="ctr" eaLnBrk="1" hangingPunct="1">
              <a:lnSpc>
                <a:spcPct val="100000"/>
              </a:lnSpc>
            </a:pPr>
            <a:endParaRPr lang="en-US" altLang="en-US" sz="320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00000"/>
              </a:lnSpc>
            </a:pPr>
            <a:endParaRPr lang="en-US" altLang="en-US" sz="320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00000"/>
              </a:lnSpc>
            </a:pPr>
            <a:endParaRPr lang="en-US" altLang="en-US" sz="3200" dirty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US" altLang="en-US" sz="3200" dirty="0">
                <a:solidFill>
                  <a:srgbClr val="FFFFFF"/>
                </a:solidFill>
              </a:rPr>
              <a:t>Tingkat </a:t>
            </a:r>
            <a:r>
              <a:rPr lang="en-US" altLang="en-US" sz="3200" dirty="0" err="1">
                <a:solidFill>
                  <a:srgbClr val="FFFFFF"/>
                </a:solidFill>
              </a:rPr>
              <a:t>retensi</a:t>
            </a:r>
            <a:r>
              <a:rPr lang="en-US" altLang="en-US" sz="3200" dirty="0">
                <a:solidFill>
                  <a:srgbClr val="FFFFFF"/>
                </a:solidFill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</a:rPr>
              <a:t>memori</a:t>
            </a:r>
            <a:r>
              <a:rPr lang="en-US" altLang="en-US" sz="3200" dirty="0">
                <a:solidFill>
                  <a:srgbClr val="FFFFFF"/>
                </a:solidFill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</a:rPr>
              <a:t>tinggi</a:t>
            </a:r>
            <a:r>
              <a:rPr lang="en-US" altLang="en-US" sz="3200" dirty="0">
                <a:solidFill>
                  <a:srgbClr val="FFFFFF"/>
                </a:solidFill>
              </a:rPr>
              <a:t> </a:t>
            </a:r>
          </a:p>
          <a:p>
            <a:pPr algn="ctr" eaLnBrk="1" hangingPunct="1">
              <a:lnSpc>
                <a:spcPct val="100000"/>
              </a:lnSpc>
            </a:pPr>
            <a:endParaRPr lang="en-US" altLang="en-US" sz="36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endParaRPr lang="en-US" altLang="en-US" sz="36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endParaRPr lang="en-US" altLang="en-US" sz="3600" b="1" dirty="0">
              <a:solidFill>
                <a:srgbClr val="FFFFFF"/>
              </a:solidFill>
              <a:latin typeface="Cambria" panose="02040503050406030204" pitchFamily="18" charset="0"/>
            </a:endParaRPr>
          </a:p>
          <a:p>
            <a:pPr algn="ctr" eaLnBrk="1" hangingPunct="1">
              <a:lnSpc>
                <a:spcPct val="100000"/>
              </a:lnSpc>
            </a:pPr>
            <a:endParaRPr lang="en-US" altLang="en-US" sz="36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EF4E7B92-BD4C-8181-1CA5-903AAB1210A1}"/>
              </a:ext>
            </a:extLst>
          </p:cNvPr>
          <p:cNvSpPr/>
          <p:nvPr/>
        </p:nvSpPr>
        <p:spPr>
          <a:xfrm>
            <a:off x="3955169" y="2780928"/>
            <a:ext cx="1224136" cy="129614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98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2">
            <a:extLst>
              <a:ext uri="{FF2B5EF4-FFF2-40B4-BE49-F238E27FC236}">
                <a16:creationId xmlns:a16="http://schemas.microsoft.com/office/drawing/2014/main" id="{9181901B-0218-E63F-10D1-655DB876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898989"/>
                </a:solidFill>
                <a:latin typeface="Arial Rounded MT Bold" panose="020F0704030504030204" pitchFamily="34" charset="77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EF6A8BE-D56D-C642-9C05-E202AE33CEA7}" type="slidenum">
              <a:rPr lang="en-US" altLang="en-US" smtClean="0"/>
              <a:pPr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en-US" altLang="en-US" sz="1400" b="1">
              <a:solidFill>
                <a:schemeClr val="tx2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CA1E899-AA7F-F014-5D44-D5245B0618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403836"/>
              </p:ext>
            </p:extLst>
          </p:nvPr>
        </p:nvGraphicFramePr>
        <p:xfrm>
          <a:off x="1752600" y="735291"/>
          <a:ext cx="73914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3" name="Rectangle 3">
            <a:extLst>
              <a:ext uri="{FF2B5EF4-FFF2-40B4-BE49-F238E27FC236}">
                <a16:creationId xmlns:a16="http://schemas.microsoft.com/office/drawing/2014/main" id="{0C031552-16A4-8559-DE0D-167279C7D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847" y="0"/>
            <a:ext cx="6552727" cy="150810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06900" indent="-342900" eaLnBrk="1" hangingPunct="1">
              <a:spcBef>
                <a:spcPts val="0"/>
              </a:spcBef>
              <a:defRPr/>
            </a:pPr>
            <a:r>
              <a:rPr lang="en-US" sz="3200" b="1" dirty="0">
                <a:ln w="11430"/>
                <a:solidFill>
                  <a:srgbClr val="B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Tingkat </a:t>
            </a:r>
            <a:r>
              <a:rPr lang="en-US" sz="3200" b="1" dirty="0" err="1">
                <a:ln w="11430"/>
                <a:solidFill>
                  <a:srgbClr val="B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retensi</a:t>
            </a:r>
            <a:r>
              <a:rPr lang="en-US" sz="3200" b="1" dirty="0">
                <a:ln w="11430"/>
                <a:solidFill>
                  <a:srgbClr val="B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ln w="11430"/>
                <a:solidFill>
                  <a:srgbClr val="B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metode</a:t>
            </a:r>
            <a:r>
              <a:rPr lang="en-US" sz="3200" b="1" dirty="0">
                <a:ln w="11430"/>
                <a:solidFill>
                  <a:srgbClr val="B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1430"/>
                <a:solidFill>
                  <a:srgbClr val="B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  <a:cs typeface="Arial" panose="020B0604020202020204" pitchFamily="34" charset="0"/>
              </a:rPr>
              <a:t>belajar</a:t>
            </a:r>
            <a:endParaRPr lang="en-US" sz="3200" b="1" dirty="0">
              <a:ln w="11430"/>
              <a:solidFill>
                <a:srgbClr val="B4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  <a:cs typeface="Arial" panose="020B0604020202020204" pitchFamily="34" charset="0"/>
            </a:endParaRPr>
          </a:p>
          <a:p>
            <a:pPr marL="306900" indent="-342900" eaLnBrk="1" hangingPunct="1">
              <a:spcBef>
                <a:spcPts val="0"/>
              </a:spcBef>
              <a:defRPr/>
            </a:pPr>
            <a:r>
              <a:rPr lang="en-US" sz="3600" dirty="0">
                <a:ln w="11430"/>
                <a:solidFill>
                  <a:srgbClr val="B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ＭＳ Ｐゴシック" charset="0"/>
                <a:cs typeface="Bangla MN"/>
              </a:rPr>
              <a:t> </a:t>
            </a:r>
            <a:r>
              <a:rPr lang="en-US" sz="2400" dirty="0">
                <a:ln w="11430"/>
                <a:solidFill>
                  <a:srgbClr val="B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ＭＳ Ｐゴシック" charset="0"/>
                <a:cs typeface="Bangla MN"/>
              </a:rPr>
              <a:t>(National Training Laboratories,</a:t>
            </a:r>
          </a:p>
          <a:p>
            <a:pPr marL="306900" indent="-342900" eaLnBrk="1" hangingPunct="1">
              <a:spcBef>
                <a:spcPts val="0"/>
              </a:spcBef>
              <a:defRPr/>
            </a:pPr>
            <a:r>
              <a:rPr lang="en-US" sz="2400" dirty="0">
                <a:ln w="11430"/>
                <a:solidFill>
                  <a:srgbClr val="B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ＭＳ Ｐゴシック" charset="0"/>
                <a:cs typeface="Bangla MN"/>
              </a:rPr>
              <a:t> Bethel-Miami)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A624B-DD4A-AB00-3256-52750897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161" y="6405448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F3E7CE-5ABA-E074-04A1-CF0E566198B1}"/>
              </a:ext>
            </a:extLst>
          </p:cNvPr>
          <p:cNvSpPr txBox="1"/>
          <p:nvPr/>
        </p:nvSpPr>
        <p:spPr>
          <a:xfrm>
            <a:off x="268610" y="1676468"/>
            <a:ext cx="2420714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Menerapkan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antar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&amp; </a:t>
            </a:r>
          </a:p>
          <a:p>
            <a:pPr algn="ctr"/>
            <a:r>
              <a:rPr lang="en-US" sz="2000" dirty="0" err="1"/>
              <a:t>konsep</a:t>
            </a:r>
            <a:r>
              <a:rPr lang="en-US" sz="2000" dirty="0"/>
              <a:t>-dunia </a:t>
            </a:r>
            <a:r>
              <a:rPr lang="en-US" sz="2000" dirty="0" err="1"/>
              <a:t>nyata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A47599-6EB0-611B-E336-DD15463B87D5}"/>
              </a:ext>
            </a:extLst>
          </p:cNvPr>
          <p:cNvSpPr txBox="1"/>
          <p:nvPr/>
        </p:nvSpPr>
        <p:spPr>
          <a:xfrm>
            <a:off x="4277338" y="1806216"/>
            <a:ext cx="3679038" cy="101566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Aktivasi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lampau</a:t>
            </a:r>
            <a:r>
              <a:rPr lang="en-US" sz="2000" dirty="0"/>
              <a:t> &amp; </a:t>
            </a:r>
            <a:r>
              <a:rPr lang="en-US" sz="2000" dirty="0" err="1"/>
              <a:t>sadar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yang </a:t>
            </a:r>
            <a:r>
              <a:rPr lang="en-US" sz="2000" dirty="0" err="1"/>
              <a:t>dibutuhkan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C068DC-67C0-909F-CA6E-8DC831897D2C}"/>
              </a:ext>
            </a:extLst>
          </p:cNvPr>
          <p:cNvSpPr txBox="1"/>
          <p:nvPr/>
        </p:nvSpPr>
        <p:spPr>
          <a:xfrm>
            <a:off x="5779045" y="3862499"/>
            <a:ext cx="29694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C00000"/>
                </a:solidFill>
                <a:sym typeface="Wingdings" pitchFamily="2" charset="2"/>
              </a:rPr>
              <a:t>long term memory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9A96BC-58DD-37F8-C475-7DEC2DBC0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150" y="195049"/>
            <a:ext cx="1076660" cy="998737"/>
          </a:xfrm>
          <a:prstGeom prst="rect">
            <a:avLst/>
          </a:prstGeom>
        </p:spPr>
      </p:pic>
      <p:sp>
        <p:nvSpPr>
          <p:cNvPr id="16" name="Left-Right-Up Arrow 15">
            <a:extLst>
              <a:ext uri="{FF2B5EF4-FFF2-40B4-BE49-F238E27FC236}">
                <a16:creationId xmlns:a16="http://schemas.microsoft.com/office/drawing/2014/main" id="{C8069D9E-87E0-F63F-E5B8-393B545C6C55}"/>
              </a:ext>
            </a:extLst>
          </p:cNvPr>
          <p:cNvSpPr/>
          <p:nvPr/>
        </p:nvSpPr>
        <p:spPr>
          <a:xfrm rot="10800000">
            <a:off x="2689324" y="1988839"/>
            <a:ext cx="1522636" cy="1139114"/>
          </a:xfrm>
          <a:prstGeom prst="leftRightUpArrow">
            <a:avLst>
              <a:gd name="adj1" fmla="val 17112"/>
              <a:gd name="adj2" fmla="val 25000"/>
              <a:gd name="adj3" fmla="val 25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ight Arrow Callout 17">
            <a:extLst>
              <a:ext uri="{FF2B5EF4-FFF2-40B4-BE49-F238E27FC236}">
                <a16:creationId xmlns:a16="http://schemas.microsoft.com/office/drawing/2014/main" id="{F28A756E-6252-5768-2C9D-8D18DE0B9E7E}"/>
              </a:ext>
            </a:extLst>
          </p:cNvPr>
          <p:cNvSpPr/>
          <p:nvPr/>
        </p:nvSpPr>
        <p:spPr>
          <a:xfrm>
            <a:off x="323528" y="3219096"/>
            <a:ext cx="5931802" cy="2232248"/>
          </a:xfrm>
          <a:prstGeom prst="rightArrowCallout">
            <a:avLst>
              <a:gd name="adj1" fmla="val 21996"/>
              <a:gd name="adj2" fmla="val 25000"/>
              <a:gd name="adj3" fmla="val 25000"/>
              <a:gd name="adj4" fmla="val 8007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BC4BB-01BC-0695-23C7-9B3B46755DF3}"/>
              </a:ext>
            </a:extLst>
          </p:cNvPr>
          <p:cNvSpPr txBox="1"/>
          <p:nvPr/>
        </p:nvSpPr>
        <p:spPr>
          <a:xfrm>
            <a:off x="419554" y="3440325"/>
            <a:ext cx="4620645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BERPIKIR METACOGNITIVE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sym typeface="Wingdings" pitchFamily="2" charset="2"/>
              </a:rPr>
              <a:t>stimulasi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000" i="1" dirty="0">
                <a:solidFill>
                  <a:schemeClr val="bg1"/>
                </a:solidFill>
                <a:sym typeface="Wingdings" pitchFamily="2" charset="2"/>
              </a:rPr>
              <a:t>working memory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sym typeface="Wingdings" pitchFamily="2" charset="2"/>
              </a:rPr>
              <a:t>affective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sym typeface="Wingdings" pitchFamily="2" charset="2"/>
              </a:rPr>
              <a:t>Integrasi </a:t>
            </a:r>
            <a:r>
              <a:rPr lang="en-US" sz="2000" dirty="0" err="1">
                <a:solidFill>
                  <a:schemeClr val="bg1"/>
                </a:solidFill>
                <a:sym typeface="Wingdings" pitchFamily="2" charset="2"/>
              </a:rPr>
              <a:t>pengetahuan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bg1"/>
                </a:solidFill>
                <a:sym typeface="Wingdings" pitchFamily="2" charset="2"/>
              </a:rPr>
              <a:t>lampau</a:t>
            </a:r>
            <a:r>
              <a:rPr lang="en-US" sz="2000" dirty="0">
                <a:solidFill>
                  <a:schemeClr val="bg1"/>
                </a:solidFill>
                <a:sym typeface="Wingdings" pitchFamily="2" charset="2"/>
              </a:rPr>
              <a:t>- </a:t>
            </a:r>
            <a:r>
              <a:rPr lang="en-US" sz="2000" dirty="0" err="1">
                <a:solidFill>
                  <a:schemeClr val="bg1"/>
                </a:solidFill>
                <a:sym typeface="Wingdings" pitchFamily="2" charset="2"/>
              </a:rPr>
              <a:t>baru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41C612-E984-5784-BDE7-0EBD27F8C03F}"/>
              </a:ext>
            </a:extLst>
          </p:cNvPr>
          <p:cNvSpPr txBox="1"/>
          <p:nvPr/>
        </p:nvSpPr>
        <p:spPr>
          <a:xfrm>
            <a:off x="107503" y="247767"/>
            <a:ext cx="43745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PT Serif" panose="020A0603040505020204" pitchFamily="18" charset="77"/>
              </a:rPr>
              <a:t>Belajar</a:t>
            </a:r>
            <a:r>
              <a:rPr lang="en-US" sz="3200" b="1" dirty="0">
                <a:latin typeface="PT Serif" panose="020A0603040505020204" pitchFamily="18" charset="77"/>
              </a:rPr>
              <a:t> yang </a:t>
            </a:r>
            <a:r>
              <a:rPr lang="en-US" sz="3200" b="1" dirty="0" err="1">
                <a:latin typeface="PT Serif" panose="020A0603040505020204" pitchFamily="18" charset="77"/>
              </a:rPr>
              <a:t>Efektif</a:t>
            </a:r>
            <a:r>
              <a:rPr lang="en-US" sz="3200" b="1" dirty="0">
                <a:latin typeface="PT Serif" panose="020A0603040505020204" pitchFamily="18" charset="77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6F66685-C172-0810-CA6C-AACFA1604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236" y="195049"/>
            <a:ext cx="802650" cy="998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5F3EC4-2809-9ECF-D6EB-AC0F7CFB7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154" y="231979"/>
            <a:ext cx="896818" cy="10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859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09068A-DB06-D1C0-FC6B-E932882CB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103437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PT Serif" panose="020A0603040505020204" pitchFamily="18" charset="77"/>
                <a:cs typeface="Arial" panose="020B0604020202020204" pitchFamily="34" charset="0"/>
              </a:rPr>
              <a:t>Proses </a:t>
            </a:r>
            <a:r>
              <a:rPr lang="en-US" b="1" dirty="0" err="1">
                <a:latin typeface="PT Serif" panose="020A0603040505020204" pitchFamily="18" charset="77"/>
                <a:cs typeface="Arial" panose="020B0604020202020204" pitchFamily="34" charset="0"/>
              </a:rPr>
              <a:t>Belajar</a:t>
            </a:r>
            <a:r>
              <a:rPr lang="en-US" b="1" dirty="0">
                <a:latin typeface="PT Serif" panose="020A0603040505020204" pitchFamily="18" charset="77"/>
                <a:cs typeface="Arial" panose="020B0604020202020204" pitchFamily="34" charset="0"/>
              </a:rPr>
              <a:t> </a:t>
            </a:r>
            <a:br>
              <a:rPr lang="en-US" b="1" dirty="0">
                <a:latin typeface="PT Serif" panose="020A0603040505020204" pitchFamily="18" charset="77"/>
                <a:cs typeface="Arial" panose="020B0604020202020204" pitchFamily="34" charset="0"/>
              </a:rPr>
            </a:br>
            <a:r>
              <a:rPr lang="en-US" b="1" dirty="0">
                <a:latin typeface="PT Serif" panose="020A0603040505020204" pitchFamily="18" charset="77"/>
                <a:cs typeface="Arial" panose="020B0604020202020204" pitchFamily="34" charset="0"/>
              </a:rPr>
              <a:t>CBL-</a:t>
            </a:r>
            <a:r>
              <a:rPr lang="en-US" b="1" dirty="0" err="1">
                <a:latin typeface="PT Serif" panose="020A0603040505020204" pitchFamily="18" charset="77"/>
                <a:cs typeface="Arial" panose="020B0604020202020204" pitchFamily="34" charset="0"/>
              </a:rPr>
              <a:t>PjBL</a:t>
            </a:r>
            <a:endParaRPr lang="en-US" b="1" dirty="0">
              <a:latin typeface="PT Serif" panose="020A0603040505020204" pitchFamily="18" charset="77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2653B-35C5-9592-E950-D8BA5B8FA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</p:spTree>
    <p:extLst>
      <p:ext uri="{BB962C8B-B14F-4D97-AF65-F5344CB8AC3E}">
        <p14:creationId xmlns:p14="http://schemas.microsoft.com/office/powerpoint/2010/main" val="2129084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A63C6A79-B03A-DAA8-DA35-924923332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3817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en-US" altLang="en-US" sz="1400" b="1">
              <a:solidFill>
                <a:srgbClr val="1F497D"/>
              </a:solidFill>
              <a:latin typeface="Trebuchet MS" panose="020B070302020209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US" altLang="en-US" sz="1400" b="1">
                <a:solidFill>
                  <a:srgbClr val="1F497D"/>
                </a:solidFill>
                <a:latin typeface="Trebuchet MS" panose="020B0703020202090204" pitchFamily="34" charset="0"/>
              </a:rPr>
              <a:t>ike.husen@unpad.ac.id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32589DDE-D3A2-493B-3783-9A59925C3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3699FBE0-F149-2D43-A992-DE678392112B}" type="slidenum">
              <a:rPr lang="en-US" altLang="en-US" sz="1400" b="1">
                <a:solidFill>
                  <a:srgbClr val="FFFFFF"/>
                </a:solidFill>
                <a:latin typeface="Trebuchet MS" panose="020B0703020202090204" pitchFamily="34" charset="0"/>
              </a:rPr>
              <a:pPr algn="r" eaLnBrk="1" hangingPunct="1">
                <a:lnSpc>
                  <a:spcPct val="100000"/>
                </a:lnSpc>
              </a:pPr>
              <a:t>18</a:t>
            </a:fld>
            <a:endParaRPr lang="en-US" altLang="en-US" sz="1400" b="1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1E59886F-683F-1BC7-769C-1610694D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5389"/>
            <a:ext cx="3492228" cy="195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764A2786-5345-2F40-DABF-4B893DA0B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32656"/>
            <a:ext cx="8604956" cy="29224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400" b="1" dirty="0" err="1">
                <a:solidFill>
                  <a:srgbClr val="5361CA"/>
                </a:solidFill>
              </a:rPr>
              <a:t>Tugas</a:t>
            </a:r>
            <a:r>
              <a:rPr lang="en-US" altLang="en-US" sz="2400" b="1" dirty="0">
                <a:solidFill>
                  <a:srgbClr val="5361CA"/>
                </a:solidFill>
              </a:rPr>
              <a:t>: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400" dirty="0" err="1">
                <a:solidFill>
                  <a:srgbClr val="5361CA"/>
                </a:solidFill>
              </a:rPr>
              <a:t>Apa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penyebab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perbedaan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hasil</a:t>
            </a:r>
            <a:r>
              <a:rPr lang="en-US" altLang="en-US" sz="2400" dirty="0">
                <a:solidFill>
                  <a:srgbClr val="5361CA"/>
                </a:solidFill>
              </a:rPr>
              <a:t> QC-RC, dan </a:t>
            </a:r>
            <a:r>
              <a:rPr lang="en-US" altLang="en-US" sz="2400" dirty="0" err="1">
                <a:solidFill>
                  <a:srgbClr val="5361CA"/>
                </a:solidFill>
              </a:rPr>
              <a:t>apa</a:t>
            </a:r>
            <a:r>
              <a:rPr lang="en-US" altLang="en-US" sz="2400" dirty="0">
                <a:solidFill>
                  <a:srgbClr val="5361CA"/>
                </a:solidFill>
              </a:rPr>
              <a:t> saran </a:t>
            </a:r>
            <a:r>
              <a:rPr lang="en-US" altLang="en-US" sz="2400" dirty="0" err="1">
                <a:solidFill>
                  <a:srgbClr val="5361CA"/>
                </a:solidFill>
              </a:rPr>
              <a:t>untuk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mengatasinya</a:t>
            </a:r>
            <a:r>
              <a:rPr lang="en-US" altLang="en-US" sz="2400" dirty="0">
                <a:solidFill>
                  <a:srgbClr val="5361CA"/>
                </a:solidFill>
              </a:rPr>
              <a:t>? </a:t>
            </a:r>
            <a:r>
              <a:rPr lang="en-US" altLang="en-US" sz="2400" dirty="0">
                <a:solidFill>
                  <a:srgbClr val="5361CA"/>
                </a:solidFill>
                <a:sym typeface="Wingdings" pitchFamily="2" charset="2"/>
              </a:rPr>
              <a:t> </a:t>
            </a:r>
            <a:r>
              <a:rPr lang="en-US" altLang="en-US" sz="3200" b="1" dirty="0">
                <a:solidFill>
                  <a:srgbClr val="C00000"/>
                </a:solidFill>
                <a:sym typeface="Wingdings" pitchFamily="2" charset="2"/>
              </a:rPr>
              <a:t>Case Based Learning</a:t>
            </a:r>
            <a:endParaRPr lang="en-US" altLang="en-US" sz="3200" b="1" dirty="0">
              <a:solidFill>
                <a:srgbClr val="C00000"/>
              </a:solidFill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endParaRPr lang="en-US" altLang="en-US" sz="2400" dirty="0">
              <a:solidFill>
                <a:srgbClr val="5361CA"/>
              </a:solidFill>
            </a:endParaRP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400" dirty="0" err="1">
                <a:solidFill>
                  <a:srgbClr val="5361CA"/>
                </a:solidFill>
              </a:rPr>
              <a:t>Susun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rencana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pelaksanaan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i="1" dirty="0">
                <a:solidFill>
                  <a:srgbClr val="5361CA"/>
                </a:solidFill>
              </a:rPr>
              <a:t>Quick count </a:t>
            </a:r>
            <a:r>
              <a:rPr lang="en-US" altLang="en-US" sz="2400" dirty="0">
                <a:solidFill>
                  <a:srgbClr val="5361CA"/>
                </a:solidFill>
              </a:rPr>
              <a:t>yang </a:t>
            </a:r>
            <a:r>
              <a:rPr lang="en-US" altLang="en-US" sz="2400" dirty="0" err="1">
                <a:solidFill>
                  <a:srgbClr val="5361CA"/>
                </a:solidFill>
              </a:rPr>
              <a:t>dapat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dipertanggung-jawabkan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>
                <a:solidFill>
                  <a:srgbClr val="5361CA"/>
                </a:solidFill>
                <a:sym typeface="Wingdings" pitchFamily="2" charset="2"/>
              </a:rPr>
              <a:t>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400" dirty="0">
                <a:solidFill>
                  <a:srgbClr val="5361CA"/>
                </a:solidFill>
                <a:sym typeface="Wingdings" pitchFamily="2" charset="2"/>
              </a:rPr>
              <a:t>                                              </a:t>
            </a:r>
            <a:r>
              <a:rPr lang="en-US" altLang="en-US" sz="3200" b="1" dirty="0">
                <a:solidFill>
                  <a:srgbClr val="C00000"/>
                </a:solidFill>
                <a:sym typeface="Wingdings" pitchFamily="2" charset="2"/>
              </a:rPr>
              <a:t>Project Based Learning</a:t>
            </a:r>
            <a:endParaRPr lang="en-US" alt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3519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1" name="Curved Right Arrow 63550">
            <a:extLst>
              <a:ext uri="{FF2B5EF4-FFF2-40B4-BE49-F238E27FC236}">
                <a16:creationId xmlns:a16="http://schemas.microsoft.com/office/drawing/2014/main" id="{2449F58A-1A3E-7CB1-D68D-AF418DAF2209}"/>
              </a:ext>
            </a:extLst>
          </p:cNvPr>
          <p:cNvSpPr/>
          <p:nvPr/>
        </p:nvSpPr>
        <p:spPr bwMode="auto">
          <a:xfrm rot="13220363">
            <a:off x="4879521" y="418540"/>
            <a:ext cx="2026080" cy="6375544"/>
          </a:xfrm>
          <a:prstGeom prst="curvedRightArrow">
            <a:avLst/>
          </a:prstGeom>
          <a:solidFill>
            <a:srgbClr val="B3D4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3571" name="Rectangle 63570">
            <a:extLst>
              <a:ext uri="{FF2B5EF4-FFF2-40B4-BE49-F238E27FC236}">
                <a16:creationId xmlns:a16="http://schemas.microsoft.com/office/drawing/2014/main" id="{57633C59-75F7-E3F2-AA32-B82EDF86EE59}"/>
              </a:ext>
            </a:extLst>
          </p:cNvPr>
          <p:cNvSpPr/>
          <p:nvPr/>
        </p:nvSpPr>
        <p:spPr bwMode="auto">
          <a:xfrm>
            <a:off x="5732" y="-48088"/>
            <a:ext cx="6762384" cy="2088232"/>
          </a:xfrm>
          <a:prstGeom prst="rect">
            <a:avLst/>
          </a:prstGeom>
          <a:solidFill>
            <a:srgbClr val="B3D4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3489" name="Text Box 1">
            <a:extLst>
              <a:ext uri="{FF2B5EF4-FFF2-40B4-BE49-F238E27FC236}">
                <a16:creationId xmlns:a16="http://schemas.microsoft.com/office/drawing/2014/main" id="{6C5E23D3-85CC-05B6-B4E3-565B3C92A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69" y="1187244"/>
            <a:ext cx="1101155" cy="797558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dirty="0" err="1">
                <a:solidFill>
                  <a:srgbClr val="0063AC"/>
                </a:solidFill>
              </a:rPr>
              <a:t>Jumlah</a:t>
            </a:r>
            <a:r>
              <a:rPr lang="en-US" altLang="en-US" dirty="0">
                <a:solidFill>
                  <a:srgbClr val="0063AC"/>
                </a:solidFill>
              </a:rPr>
              <a:t> </a:t>
            </a:r>
            <a:r>
              <a:rPr lang="en-US" altLang="en-US" i="1" dirty="0">
                <a:solidFill>
                  <a:srgbClr val="0063AC"/>
                </a:solidFill>
              </a:rPr>
              <a:t> </a:t>
            </a:r>
            <a:endParaRPr lang="en-US" altLang="en-US" b="1" dirty="0">
              <a:solidFill>
                <a:srgbClr val="0063AC"/>
              </a:solidFill>
            </a:endParaRPr>
          </a:p>
        </p:txBody>
      </p:sp>
      <p:cxnSp>
        <p:nvCxnSpPr>
          <p:cNvPr id="63492" name="AutoShape 4">
            <a:extLst>
              <a:ext uri="{FF2B5EF4-FFF2-40B4-BE49-F238E27FC236}">
                <a16:creationId xmlns:a16="http://schemas.microsoft.com/office/drawing/2014/main" id="{9139C4DC-EBF5-CE35-ABCF-8CAF603DBF91}"/>
              </a:ext>
            </a:extLst>
          </p:cNvPr>
          <p:cNvCxnSpPr>
            <a:cxnSpLocks noChangeShapeType="1"/>
            <a:stCxn id="35844" idx="2"/>
          </p:cNvCxnSpPr>
          <p:nvPr/>
        </p:nvCxnSpPr>
        <p:spPr bwMode="auto">
          <a:xfrm>
            <a:off x="612803" y="3402789"/>
            <a:ext cx="986114" cy="956326"/>
          </a:xfrm>
          <a:prstGeom prst="straightConnector1">
            <a:avLst/>
          </a:prstGeom>
          <a:noFill/>
          <a:ln w="57240">
            <a:solidFill>
              <a:srgbClr val="0063AC"/>
            </a:solidFill>
            <a:round/>
            <a:headEnd/>
            <a:tailEnd type="arrow" w="med" len="med"/>
          </a:ln>
          <a:effectLst>
            <a:outerShdw dist="20160" dir="5400000" algn="ctr" rotWithShape="0">
              <a:srgbClr val="80808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3" name="AutoShape 5">
            <a:extLst>
              <a:ext uri="{FF2B5EF4-FFF2-40B4-BE49-F238E27FC236}">
                <a16:creationId xmlns:a16="http://schemas.microsoft.com/office/drawing/2014/main" id="{E61D1AAC-C6C3-324B-C499-E42A477CF630}"/>
              </a:ext>
            </a:extLst>
          </p:cNvPr>
          <p:cNvCxnSpPr>
            <a:cxnSpLocks noChangeShapeType="1"/>
            <a:stCxn id="35847" idx="2"/>
            <a:endCxn id="63495" idx="0"/>
          </p:cNvCxnSpPr>
          <p:nvPr/>
        </p:nvCxnSpPr>
        <p:spPr bwMode="auto">
          <a:xfrm flipH="1">
            <a:off x="1814529" y="3380933"/>
            <a:ext cx="1145315" cy="978182"/>
          </a:xfrm>
          <a:prstGeom prst="straightConnector1">
            <a:avLst/>
          </a:prstGeom>
          <a:noFill/>
          <a:ln w="57239">
            <a:solidFill>
              <a:srgbClr val="0063AC"/>
            </a:solidFill>
            <a:round/>
            <a:headEnd/>
            <a:tailEnd type="arrow" w="med" len="med"/>
          </a:ln>
          <a:effectLst>
            <a:outerShdw dist="20160" dir="5400000" algn="ctr" rotWithShape="0">
              <a:srgbClr val="80808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4" name="AutoShape 6">
            <a:extLst>
              <a:ext uri="{FF2B5EF4-FFF2-40B4-BE49-F238E27FC236}">
                <a16:creationId xmlns:a16="http://schemas.microsoft.com/office/drawing/2014/main" id="{B65EB3E8-CC29-39B6-BBBE-B41B22662D95}"/>
              </a:ext>
            </a:extLst>
          </p:cNvPr>
          <p:cNvCxnSpPr>
            <a:cxnSpLocks noChangeShapeType="1"/>
            <a:stCxn id="35850" idx="2"/>
          </p:cNvCxnSpPr>
          <p:nvPr/>
        </p:nvCxnSpPr>
        <p:spPr bwMode="auto">
          <a:xfrm flipH="1">
            <a:off x="2540710" y="2800676"/>
            <a:ext cx="3353188" cy="1533265"/>
          </a:xfrm>
          <a:prstGeom prst="straightConnector1">
            <a:avLst/>
          </a:prstGeom>
          <a:noFill/>
          <a:ln w="57240">
            <a:solidFill>
              <a:srgbClr val="008000"/>
            </a:solidFill>
            <a:round/>
            <a:headEnd/>
            <a:tailEnd type="arrow" w="med" len="med"/>
          </a:ln>
          <a:effectLst>
            <a:outerShdw dist="20160" dir="5400000" algn="ctr" rotWithShape="0">
              <a:srgbClr val="80808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495" name="Rectangle 7">
            <a:extLst>
              <a:ext uri="{FF2B5EF4-FFF2-40B4-BE49-F238E27FC236}">
                <a16:creationId xmlns:a16="http://schemas.microsoft.com/office/drawing/2014/main" id="{98094E91-18A7-2882-5306-07ACEE1AB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04" y="4359115"/>
            <a:ext cx="3346450" cy="641350"/>
          </a:xfrm>
          <a:prstGeom prst="rect">
            <a:avLst/>
          </a:prstGeom>
          <a:solidFill>
            <a:srgbClr val="FFE6E3"/>
          </a:solidFill>
          <a:ln w="9525">
            <a:solidFill>
              <a:srgbClr val="3465A4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US" altLang="en-US" sz="2400" b="1" dirty="0"/>
              <a:t>Quick ⍯ Real Count </a:t>
            </a:r>
          </a:p>
        </p:txBody>
      </p:sp>
      <p:cxnSp>
        <p:nvCxnSpPr>
          <p:cNvPr id="63497" name="AutoShape 9">
            <a:extLst>
              <a:ext uri="{FF2B5EF4-FFF2-40B4-BE49-F238E27FC236}">
                <a16:creationId xmlns:a16="http://schemas.microsoft.com/office/drawing/2014/main" id="{3AB27227-FE58-C609-524B-5E912C19F81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2803" y="5025639"/>
            <a:ext cx="491790" cy="690969"/>
          </a:xfrm>
          <a:prstGeom prst="straightConnector1">
            <a:avLst/>
          </a:prstGeom>
          <a:noFill/>
          <a:ln w="57240">
            <a:solidFill>
              <a:srgbClr val="FF0000"/>
            </a:solidFill>
            <a:round/>
            <a:headEnd/>
            <a:tailEnd type="arrow" w="med" len="med"/>
          </a:ln>
          <a:effectLst>
            <a:outerShdw dist="20160" dir="5400000" algn="ctr" rotWithShape="0">
              <a:srgbClr val="80808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40D9A2A-60ED-D7D1-F05B-987A5AA00E24}"/>
              </a:ext>
            </a:extLst>
          </p:cNvPr>
          <p:cNvSpPr txBox="1"/>
          <p:nvPr/>
        </p:nvSpPr>
        <p:spPr>
          <a:xfrm>
            <a:off x="242028" y="1571314"/>
            <a:ext cx="924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✘?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C4A1DC41-0CCE-FCBB-5AA5-C35E19353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16" y="1052736"/>
            <a:ext cx="1261096" cy="944876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dirty="0" err="1">
                <a:solidFill>
                  <a:srgbClr val="0063AC"/>
                </a:solidFill>
              </a:rPr>
              <a:t>Metode</a:t>
            </a:r>
            <a:r>
              <a:rPr lang="en-US" altLang="en-US" dirty="0">
                <a:solidFill>
                  <a:srgbClr val="0063AC"/>
                </a:solidFill>
              </a:rPr>
              <a:t> </a:t>
            </a:r>
            <a:r>
              <a:rPr lang="en-US" altLang="en-US" dirty="0" err="1">
                <a:solidFill>
                  <a:srgbClr val="0063AC"/>
                </a:solidFill>
              </a:rPr>
              <a:t>penarikan</a:t>
            </a:r>
            <a:endParaRPr lang="en-US" altLang="en-US" b="1" dirty="0">
              <a:solidFill>
                <a:srgbClr val="0063A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6C1A1-E8F7-B902-10DF-CDBC149CD72C}"/>
              </a:ext>
            </a:extLst>
          </p:cNvPr>
          <p:cNvSpPr txBox="1"/>
          <p:nvPr/>
        </p:nvSpPr>
        <p:spPr>
          <a:xfrm>
            <a:off x="1529305" y="1620736"/>
            <a:ext cx="924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✘?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C022E668-C0F2-C65C-8A23-AAADA4B9F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1208772"/>
            <a:ext cx="1261096" cy="77603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dirty="0" err="1">
                <a:solidFill>
                  <a:srgbClr val="0063AC"/>
                </a:solidFill>
              </a:rPr>
              <a:t>Distribusi</a:t>
            </a:r>
            <a:endParaRPr lang="en-US" altLang="en-US" dirty="0">
              <a:solidFill>
                <a:srgbClr val="0063AC"/>
              </a:solidFill>
            </a:endParaRPr>
          </a:p>
        </p:txBody>
      </p:sp>
      <p:sp>
        <p:nvSpPr>
          <p:cNvPr id="11" name="Text Box 1">
            <a:extLst>
              <a:ext uri="{FF2B5EF4-FFF2-40B4-BE49-F238E27FC236}">
                <a16:creationId xmlns:a16="http://schemas.microsoft.com/office/drawing/2014/main" id="{978554F3-41FE-212A-AD95-E24719C99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285" y="529041"/>
            <a:ext cx="1347555" cy="3768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0063AC"/>
                </a:solidFill>
              </a:rPr>
              <a:t>SAMPLE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D7DBEA-3C7B-4861-1EE6-C0C9217608F3}"/>
              </a:ext>
            </a:extLst>
          </p:cNvPr>
          <p:cNvSpPr txBox="1"/>
          <p:nvPr/>
        </p:nvSpPr>
        <p:spPr>
          <a:xfrm>
            <a:off x="2999484" y="1615470"/>
            <a:ext cx="924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✘?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14D6EB-6FEC-7BC5-3074-8F2D3DBAF0B3}"/>
              </a:ext>
            </a:extLst>
          </p:cNvPr>
          <p:cNvCxnSpPr/>
          <p:nvPr/>
        </p:nvCxnSpPr>
        <p:spPr bwMode="auto">
          <a:xfrm flipH="1">
            <a:off x="610136" y="912939"/>
            <a:ext cx="1283750" cy="2821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A366C5-8E45-BE0A-E86C-F6227192C9A4}"/>
              </a:ext>
            </a:extLst>
          </p:cNvPr>
          <p:cNvCxnSpPr>
            <a:stCxn id="11" idx="2"/>
            <a:endCxn id="6" idx="0"/>
          </p:cNvCxnSpPr>
          <p:nvPr/>
        </p:nvCxnSpPr>
        <p:spPr bwMode="auto">
          <a:xfrm>
            <a:off x="1917063" y="905895"/>
            <a:ext cx="901" cy="14684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26A54A-BEE1-8614-6652-67EDE3B9DD31}"/>
              </a:ext>
            </a:extLst>
          </p:cNvPr>
          <p:cNvCxnSpPr>
            <a:stCxn id="11" idx="2"/>
            <a:endCxn id="8" idx="0"/>
          </p:cNvCxnSpPr>
          <p:nvPr/>
        </p:nvCxnSpPr>
        <p:spPr bwMode="auto">
          <a:xfrm>
            <a:off x="1917063" y="905895"/>
            <a:ext cx="1341269" cy="30287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 Box 1">
            <a:extLst>
              <a:ext uri="{FF2B5EF4-FFF2-40B4-BE49-F238E27FC236}">
                <a16:creationId xmlns:a16="http://schemas.microsoft.com/office/drawing/2014/main" id="{284FC53F-8992-9293-F2BB-F4C8D9281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533" y="1208772"/>
            <a:ext cx="1347555" cy="77603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Managing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90F3B4-9121-3B2B-BBB7-8A60A5AAD16C}"/>
              </a:ext>
            </a:extLst>
          </p:cNvPr>
          <p:cNvSpPr txBox="1"/>
          <p:nvPr/>
        </p:nvSpPr>
        <p:spPr>
          <a:xfrm>
            <a:off x="4471878" y="1576047"/>
            <a:ext cx="924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✘?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 Box 1">
            <a:extLst>
              <a:ext uri="{FF2B5EF4-FFF2-40B4-BE49-F238E27FC236}">
                <a16:creationId xmlns:a16="http://schemas.microsoft.com/office/drawing/2014/main" id="{A72917DA-0FDC-B75D-43D8-F0DBE073D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425" y="1221165"/>
            <a:ext cx="1199301" cy="77603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dirty="0" err="1">
                <a:solidFill>
                  <a:schemeClr val="accent1">
                    <a:lumMod val="50000"/>
                  </a:schemeClr>
                </a:solidFill>
              </a:rPr>
              <a:t>Analisis</a:t>
            </a: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EA00DD-EBB9-B722-7294-F413B53F91C7}"/>
              </a:ext>
            </a:extLst>
          </p:cNvPr>
          <p:cNvSpPr txBox="1"/>
          <p:nvPr/>
        </p:nvSpPr>
        <p:spPr>
          <a:xfrm>
            <a:off x="5798223" y="1545741"/>
            <a:ext cx="924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✘?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Text Box 1">
            <a:extLst>
              <a:ext uri="{FF2B5EF4-FFF2-40B4-BE49-F238E27FC236}">
                <a16:creationId xmlns:a16="http://schemas.microsoft.com/office/drawing/2014/main" id="{19A937AB-1150-8BF1-EB81-B64DC71EE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44013"/>
            <a:ext cx="1073620" cy="334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DATA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A032F59-98CF-B6E3-C976-AE37ABB30977}"/>
              </a:ext>
            </a:extLst>
          </p:cNvPr>
          <p:cNvCxnSpPr>
            <a:cxnSpLocks/>
            <a:stCxn id="41" idx="2"/>
            <a:endCxn id="31" idx="0"/>
          </p:cNvCxnSpPr>
          <p:nvPr/>
        </p:nvCxnSpPr>
        <p:spPr bwMode="auto">
          <a:xfrm flipH="1">
            <a:off x="4690311" y="978511"/>
            <a:ext cx="418499" cy="23026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3237031-659C-75E1-4535-9CC40CD11B30}"/>
              </a:ext>
            </a:extLst>
          </p:cNvPr>
          <p:cNvCxnSpPr>
            <a:cxnSpLocks/>
            <a:stCxn id="41" idx="2"/>
            <a:endCxn id="39" idx="0"/>
          </p:cNvCxnSpPr>
          <p:nvPr/>
        </p:nvCxnSpPr>
        <p:spPr bwMode="auto">
          <a:xfrm>
            <a:off x="5108810" y="978511"/>
            <a:ext cx="863266" cy="24265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AutoShape 6">
            <a:extLst>
              <a:ext uri="{FF2B5EF4-FFF2-40B4-BE49-F238E27FC236}">
                <a16:creationId xmlns:a16="http://schemas.microsoft.com/office/drawing/2014/main" id="{1AED3299-B1EF-82BD-1AB2-76436E47695E}"/>
              </a:ext>
            </a:extLst>
          </p:cNvPr>
          <p:cNvCxnSpPr>
            <a:cxnSpLocks noChangeShapeType="1"/>
            <a:stCxn id="35849" idx="2"/>
          </p:cNvCxnSpPr>
          <p:nvPr/>
        </p:nvCxnSpPr>
        <p:spPr bwMode="auto">
          <a:xfrm flipH="1">
            <a:off x="2147001" y="3402789"/>
            <a:ext cx="1964971" cy="931152"/>
          </a:xfrm>
          <a:prstGeom prst="straightConnector1">
            <a:avLst/>
          </a:prstGeom>
          <a:noFill/>
          <a:ln w="57240">
            <a:solidFill>
              <a:srgbClr val="008000"/>
            </a:solidFill>
            <a:round/>
            <a:headEnd/>
            <a:tailEnd type="arrow" w="med" len="med"/>
          </a:ln>
          <a:effectLst>
            <a:outerShdw dist="20160" dir="5400000" algn="ctr" rotWithShape="0">
              <a:srgbClr val="80808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5">
            <a:extLst>
              <a:ext uri="{FF2B5EF4-FFF2-40B4-BE49-F238E27FC236}">
                <a16:creationId xmlns:a16="http://schemas.microsoft.com/office/drawing/2014/main" id="{4955687C-36B3-3B8C-9130-37D21CD562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48997" y="3491602"/>
            <a:ext cx="46985" cy="906127"/>
          </a:xfrm>
          <a:prstGeom prst="straightConnector1">
            <a:avLst/>
          </a:prstGeom>
          <a:noFill/>
          <a:ln w="57240">
            <a:solidFill>
              <a:srgbClr val="0063AC"/>
            </a:solidFill>
            <a:round/>
            <a:headEnd/>
            <a:tailEnd type="arrow" w="med" len="med"/>
          </a:ln>
          <a:effectLst>
            <a:outerShdw dist="20160" dir="5400000" algn="ctr" rotWithShape="0">
              <a:srgbClr val="808080">
                <a:alpha val="38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4" name="Text Box 1">
            <a:extLst>
              <a:ext uri="{FF2B5EF4-FFF2-40B4-BE49-F238E27FC236}">
                <a16:creationId xmlns:a16="http://schemas.microsoft.com/office/drawing/2014/main" id="{542AC0C1-9C8D-7A52-BAAE-88F5F0F80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4" y="3058117"/>
            <a:ext cx="1141878" cy="344672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dirty="0" err="1">
                <a:solidFill>
                  <a:srgbClr val="0063AC"/>
                </a:solidFill>
              </a:rPr>
              <a:t>Dampak</a:t>
            </a:r>
            <a:r>
              <a:rPr lang="en-US" altLang="en-US" dirty="0">
                <a:solidFill>
                  <a:srgbClr val="0063AC"/>
                </a:solidFill>
              </a:rPr>
              <a:t> </a:t>
            </a:r>
            <a:r>
              <a:rPr lang="en-US" altLang="en-US" i="1" dirty="0">
                <a:solidFill>
                  <a:srgbClr val="0063AC"/>
                </a:solidFill>
              </a:rPr>
              <a:t> </a:t>
            </a:r>
            <a:endParaRPr lang="en-US" altLang="en-US" b="1" dirty="0">
              <a:solidFill>
                <a:srgbClr val="0063AC"/>
              </a:solidFill>
            </a:endParaRPr>
          </a:p>
        </p:txBody>
      </p:sp>
      <p:sp>
        <p:nvSpPr>
          <p:cNvPr id="35846" name="Text Box 1">
            <a:extLst>
              <a:ext uri="{FF2B5EF4-FFF2-40B4-BE49-F238E27FC236}">
                <a16:creationId xmlns:a16="http://schemas.microsoft.com/office/drawing/2014/main" id="{56F2072A-9306-5E56-ACEA-0EC569236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3056940"/>
            <a:ext cx="1057487" cy="344672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dirty="0" err="1">
                <a:solidFill>
                  <a:srgbClr val="0063AC"/>
                </a:solidFill>
              </a:rPr>
              <a:t>Dampak</a:t>
            </a:r>
            <a:r>
              <a:rPr lang="en-US" altLang="en-US" dirty="0">
                <a:solidFill>
                  <a:srgbClr val="0063AC"/>
                </a:solidFill>
              </a:rPr>
              <a:t> </a:t>
            </a:r>
            <a:r>
              <a:rPr lang="en-US" altLang="en-US" i="1" dirty="0">
                <a:solidFill>
                  <a:srgbClr val="0063AC"/>
                </a:solidFill>
              </a:rPr>
              <a:t> </a:t>
            </a:r>
            <a:endParaRPr lang="en-US" altLang="en-US" b="1" dirty="0">
              <a:solidFill>
                <a:srgbClr val="0063AC"/>
              </a:solidFill>
            </a:endParaRPr>
          </a:p>
        </p:txBody>
      </p:sp>
      <p:sp>
        <p:nvSpPr>
          <p:cNvPr id="35847" name="Text Box 1">
            <a:extLst>
              <a:ext uri="{FF2B5EF4-FFF2-40B4-BE49-F238E27FC236}">
                <a16:creationId xmlns:a16="http://schemas.microsoft.com/office/drawing/2014/main" id="{6428D244-42FC-231C-29AD-CF17567B0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3043863"/>
            <a:ext cx="1096167" cy="337070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dirty="0" err="1">
                <a:solidFill>
                  <a:srgbClr val="0063AC"/>
                </a:solidFill>
              </a:rPr>
              <a:t>Dampak</a:t>
            </a:r>
            <a:r>
              <a:rPr lang="en-US" altLang="en-US" dirty="0">
                <a:solidFill>
                  <a:srgbClr val="0063AC"/>
                </a:solidFill>
              </a:rPr>
              <a:t> </a:t>
            </a:r>
            <a:r>
              <a:rPr lang="en-US" altLang="en-US" i="1" dirty="0">
                <a:solidFill>
                  <a:srgbClr val="0063AC"/>
                </a:solidFill>
              </a:rPr>
              <a:t> </a:t>
            </a:r>
            <a:endParaRPr lang="en-US" altLang="en-US" b="1" dirty="0">
              <a:solidFill>
                <a:srgbClr val="0063AC"/>
              </a:solidFill>
            </a:endParaRPr>
          </a:p>
        </p:txBody>
      </p:sp>
      <p:sp>
        <p:nvSpPr>
          <p:cNvPr id="35849" name="Text Box 1">
            <a:extLst>
              <a:ext uri="{FF2B5EF4-FFF2-40B4-BE49-F238E27FC236}">
                <a16:creationId xmlns:a16="http://schemas.microsoft.com/office/drawing/2014/main" id="{16A9718F-EBDC-E85D-B3EB-0E698808D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3058828"/>
            <a:ext cx="1096168" cy="343961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dirty="0" err="1">
                <a:solidFill>
                  <a:srgbClr val="0063AC"/>
                </a:solidFill>
              </a:rPr>
              <a:t>Dampak</a:t>
            </a:r>
            <a:r>
              <a:rPr lang="en-US" altLang="en-US" dirty="0">
                <a:solidFill>
                  <a:srgbClr val="0063AC"/>
                </a:solidFill>
              </a:rPr>
              <a:t> </a:t>
            </a:r>
            <a:r>
              <a:rPr lang="en-US" altLang="en-US" i="1" dirty="0">
                <a:solidFill>
                  <a:srgbClr val="0063AC"/>
                </a:solidFill>
              </a:rPr>
              <a:t> </a:t>
            </a:r>
            <a:endParaRPr lang="en-US" altLang="en-US" b="1" dirty="0">
              <a:solidFill>
                <a:srgbClr val="0063AC"/>
              </a:solidFill>
            </a:endParaRPr>
          </a:p>
        </p:txBody>
      </p:sp>
      <p:sp>
        <p:nvSpPr>
          <p:cNvPr id="35850" name="Text Box 1">
            <a:extLst>
              <a:ext uri="{FF2B5EF4-FFF2-40B4-BE49-F238E27FC236}">
                <a16:creationId xmlns:a16="http://schemas.microsoft.com/office/drawing/2014/main" id="{046594AF-88F7-0A93-5213-09870DD71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8596" y="2464290"/>
            <a:ext cx="1070603" cy="336386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dirty="0" err="1">
                <a:solidFill>
                  <a:srgbClr val="0063AC"/>
                </a:solidFill>
              </a:rPr>
              <a:t>Dampak</a:t>
            </a:r>
            <a:r>
              <a:rPr lang="en-US" altLang="en-US" dirty="0">
                <a:solidFill>
                  <a:srgbClr val="0063AC"/>
                </a:solidFill>
              </a:rPr>
              <a:t> </a:t>
            </a:r>
            <a:r>
              <a:rPr lang="en-US" altLang="en-US" i="1" dirty="0">
                <a:solidFill>
                  <a:srgbClr val="0063AC"/>
                </a:solidFill>
              </a:rPr>
              <a:t> </a:t>
            </a:r>
            <a:endParaRPr lang="en-US" altLang="en-US" b="1" dirty="0">
              <a:solidFill>
                <a:srgbClr val="0063AC"/>
              </a:solidFill>
            </a:endParaRPr>
          </a:p>
        </p:txBody>
      </p:sp>
      <p:cxnSp>
        <p:nvCxnSpPr>
          <p:cNvPr id="35856" name="Straight Connector 35855">
            <a:extLst>
              <a:ext uri="{FF2B5EF4-FFF2-40B4-BE49-F238E27FC236}">
                <a16:creationId xmlns:a16="http://schemas.microsoft.com/office/drawing/2014/main" id="{993DA0C2-3BA6-ED7B-C427-482630F431C0}"/>
              </a:ext>
            </a:extLst>
          </p:cNvPr>
          <p:cNvCxnSpPr>
            <a:stCxn id="5" idx="2"/>
            <a:endCxn id="35844" idx="0"/>
          </p:cNvCxnSpPr>
          <p:nvPr/>
        </p:nvCxnSpPr>
        <p:spPr bwMode="auto">
          <a:xfrm flipH="1">
            <a:off x="612803" y="1940646"/>
            <a:ext cx="91447" cy="1117471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63A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7" name="Straight Connector 35856">
            <a:extLst>
              <a:ext uri="{FF2B5EF4-FFF2-40B4-BE49-F238E27FC236}">
                <a16:creationId xmlns:a16="http://schemas.microsoft.com/office/drawing/2014/main" id="{F3EF8A30-7DA2-AEC1-8284-39C9A59D883B}"/>
              </a:ext>
            </a:extLst>
          </p:cNvPr>
          <p:cNvCxnSpPr>
            <a:stCxn id="6" idx="2"/>
            <a:endCxn id="35846" idx="0"/>
          </p:cNvCxnSpPr>
          <p:nvPr/>
        </p:nvCxnSpPr>
        <p:spPr bwMode="auto">
          <a:xfrm flipH="1">
            <a:off x="1788376" y="1997612"/>
            <a:ext cx="129588" cy="1059328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63A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8" name="Straight Connector 35857">
            <a:extLst>
              <a:ext uri="{FF2B5EF4-FFF2-40B4-BE49-F238E27FC236}">
                <a16:creationId xmlns:a16="http://schemas.microsoft.com/office/drawing/2014/main" id="{BE24B8FE-EEE9-7D77-4ABD-6F2AADC75148}"/>
              </a:ext>
            </a:extLst>
          </p:cNvPr>
          <p:cNvCxnSpPr>
            <a:endCxn id="35847" idx="0"/>
          </p:cNvCxnSpPr>
          <p:nvPr/>
        </p:nvCxnSpPr>
        <p:spPr bwMode="auto">
          <a:xfrm flipH="1">
            <a:off x="2959844" y="2040144"/>
            <a:ext cx="298488" cy="1003719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0063A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5" name="Straight Connector 35864">
            <a:extLst>
              <a:ext uri="{FF2B5EF4-FFF2-40B4-BE49-F238E27FC236}">
                <a16:creationId xmlns:a16="http://schemas.microsoft.com/office/drawing/2014/main" id="{52F38985-A0ED-AD5B-9204-6000055EF342}"/>
              </a:ext>
            </a:extLst>
          </p:cNvPr>
          <p:cNvCxnSpPr>
            <a:stCxn id="31" idx="2"/>
            <a:endCxn id="35849" idx="0"/>
          </p:cNvCxnSpPr>
          <p:nvPr/>
        </p:nvCxnSpPr>
        <p:spPr bwMode="auto">
          <a:xfrm flipH="1">
            <a:off x="4111972" y="1984802"/>
            <a:ext cx="578339" cy="1074026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66" name="Straight Connector 35865">
            <a:extLst>
              <a:ext uri="{FF2B5EF4-FFF2-40B4-BE49-F238E27FC236}">
                <a16:creationId xmlns:a16="http://schemas.microsoft.com/office/drawing/2014/main" id="{8986CFD6-D4C1-0D91-D378-780059B71555}"/>
              </a:ext>
            </a:extLst>
          </p:cNvPr>
          <p:cNvCxnSpPr>
            <a:stCxn id="39" idx="2"/>
            <a:endCxn id="35850" idx="0"/>
          </p:cNvCxnSpPr>
          <p:nvPr/>
        </p:nvCxnSpPr>
        <p:spPr bwMode="auto">
          <a:xfrm flipH="1">
            <a:off x="5893898" y="1997195"/>
            <a:ext cx="78178" cy="467095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510" name="TextBox 63509">
            <a:extLst>
              <a:ext uri="{FF2B5EF4-FFF2-40B4-BE49-F238E27FC236}">
                <a16:creationId xmlns:a16="http://schemas.microsoft.com/office/drawing/2014/main" id="{BBE97DD0-B3BE-A9DA-5E30-8E0D9075773A}"/>
              </a:ext>
            </a:extLst>
          </p:cNvPr>
          <p:cNvSpPr txBox="1"/>
          <p:nvPr/>
        </p:nvSpPr>
        <p:spPr>
          <a:xfrm>
            <a:off x="6157631" y="3043863"/>
            <a:ext cx="2260201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Analisis</a:t>
            </a:r>
            <a:endParaRPr lang="en-US" sz="2400" dirty="0"/>
          </a:p>
          <a:p>
            <a:pPr algn="ctr"/>
            <a:r>
              <a:rPr lang="en-US" sz="2400" dirty="0"/>
              <a:t> </a:t>
            </a:r>
            <a:r>
              <a:rPr lang="en-US" sz="2400" dirty="0" err="1"/>
              <a:t>kasus</a:t>
            </a:r>
            <a:endParaRPr lang="en-US" sz="2400" dirty="0"/>
          </a:p>
        </p:txBody>
      </p:sp>
      <p:pic>
        <p:nvPicPr>
          <p:cNvPr id="63517" name="Picture 4">
            <a:extLst>
              <a:ext uri="{FF2B5EF4-FFF2-40B4-BE49-F238E27FC236}">
                <a16:creationId xmlns:a16="http://schemas.microsoft.com/office/drawing/2014/main" id="{95D2B5ED-86C8-14A0-D95D-3EB26E532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42" y="5063471"/>
            <a:ext cx="1872072" cy="104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587" name="Text Box 1">
            <a:extLst>
              <a:ext uri="{FF2B5EF4-FFF2-40B4-BE49-F238E27FC236}">
                <a16:creationId xmlns:a16="http://schemas.microsoft.com/office/drawing/2014/main" id="{89FB5C0A-03B9-2606-E2DC-4618E6779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911" y="29780"/>
            <a:ext cx="2983900" cy="3028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2400" b="1" dirty="0"/>
              <a:t>KONSEP DASAR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E9705-5AB2-56F7-347C-0C364F45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solidFill>
                  <a:srgbClr val="1F497D"/>
                </a:solidFill>
              </a:rPr>
              <a:t>Pokok</a:t>
            </a:r>
            <a:r>
              <a:rPr lang="en-US" altLang="en-US" b="1" dirty="0">
                <a:solidFill>
                  <a:srgbClr val="1F497D"/>
                </a:solidFill>
              </a:rPr>
              <a:t> </a:t>
            </a:r>
            <a:r>
              <a:rPr lang="en-US" altLang="en-US" b="1" dirty="0" err="1">
                <a:solidFill>
                  <a:srgbClr val="1F497D"/>
                </a:solidFill>
              </a:rPr>
              <a:t>Bahasan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8181E-B5C4-B213-CAE9-FCA3455E9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8013" cy="3847703"/>
          </a:xfrm>
        </p:spPr>
        <p:txBody>
          <a:bodyPr/>
          <a:lstStyle/>
          <a:p>
            <a:pPr marL="457200" indent="-457200" eaLnBrk="1">
              <a:lnSpc>
                <a:spcPct val="100000"/>
              </a:lnSpc>
              <a:spcBef>
                <a:spcPts val="325"/>
              </a:spcBef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1F497D"/>
                </a:solidFill>
              </a:rPr>
              <a:t>Proses </a:t>
            </a:r>
            <a:r>
              <a:rPr lang="en-US" altLang="en-US" dirty="0" err="1">
                <a:solidFill>
                  <a:srgbClr val="1F497D"/>
                </a:solidFill>
              </a:rPr>
              <a:t>belajar</a:t>
            </a:r>
            <a:endParaRPr lang="en-US" altLang="en-US" dirty="0">
              <a:solidFill>
                <a:srgbClr val="1F497D"/>
              </a:solidFill>
            </a:endParaRPr>
          </a:p>
          <a:p>
            <a:pPr marL="457200" indent="-457200" eaLnBrk="1">
              <a:lnSpc>
                <a:spcPct val="100000"/>
              </a:lnSpc>
              <a:spcBef>
                <a:spcPts val="325"/>
              </a:spcBef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1F497D"/>
                </a:solidFill>
              </a:rPr>
              <a:t>CBL</a:t>
            </a:r>
          </a:p>
          <a:p>
            <a:pPr marL="457200" indent="-457200" eaLnBrk="1">
              <a:lnSpc>
                <a:spcPct val="100000"/>
              </a:lnSpc>
              <a:spcBef>
                <a:spcPts val="325"/>
              </a:spcBef>
              <a:buClr>
                <a:srgbClr val="1F497D"/>
              </a:buClr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1F497D"/>
                </a:solidFill>
              </a:rPr>
              <a:t>PjBL</a:t>
            </a:r>
            <a:endParaRPr lang="en-US" altLang="en-US" dirty="0">
              <a:solidFill>
                <a:srgbClr val="1F497D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9A3CF-113B-9983-62EC-A59F678524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</p:spTree>
    <p:extLst>
      <p:ext uri="{BB962C8B-B14F-4D97-AF65-F5344CB8AC3E}">
        <p14:creationId xmlns:p14="http://schemas.microsoft.com/office/powerpoint/2010/main" val="3807088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CE1AA-DDC1-64B4-6EC5-EE00C0E5804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1D2F2E-6CF3-F0FD-4693-295F0C25564A}"/>
              </a:ext>
            </a:extLst>
          </p:cNvPr>
          <p:cNvSpPr txBox="1"/>
          <p:nvPr/>
        </p:nvSpPr>
        <p:spPr>
          <a:xfrm>
            <a:off x="4572000" y="624301"/>
            <a:ext cx="439091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n-US" altLang="en-US" sz="1800" dirty="0" err="1">
                <a:solidFill>
                  <a:srgbClr val="5361CA"/>
                </a:solidFill>
              </a:rPr>
              <a:t>Apa</a:t>
            </a:r>
            <a:r>
              <a:rPr lang="en-US" altLang="en-US" sz="1800" dirty="0">
                <a:solidFill>
                  <a:srgbClr val="5361CA"/>
                </a:solidFill>
              </a:rPr>
              <a:t> </a:t>
            </a:r>
            <a:r>
              <a:rPr lang="en-US" altLang="en-US" sz="1800" dirty="0" err="1">
                <a:solidFill>
                  <a:srgbClr val="5361CA"/>
                </a:solidFill>
              </a:rPr>
              <a:t>penyebab</a:t>
            </a:r>
            <a:r>
              <a:rPr lang="en-US" altLang="en-US" sz="1800" dirty="0">
                <a:solidFill>
                  <a:srgbClr val="5361CA"/>
                </a:solidFill>
              </a:rPr>
              <a:t> </a:t>
            </a:r>
            <a:r>
              <a:rPr lang="en-US" altLang="en-US" sz="1800" dirty="0" err="1">
                <a:solidFill>
                  <a:srgbClr val="5361CA"/>
                </a:solidFill>
              </a:rPr>
              <a:t>perbedaan</a:t>
            </a:r>
            <a:r>
              <a:rPr lang="en-US" altLang="en-US" sz="1800" dirty="0">
                <a:solidFill>
                  <a:srgbClr val="5361CA"/>
                </a:solidFill>
              </a:rPr>
              <a:t> </a:t>
            </a:r>
            <a:r>
              <a:rPr lang="en-US" altLang="en-US" sz="1800" dirty="0" err="1">
                <a:solidFill>
                  <a:srgbClr val="5361CA"/>
                </a:solidFill>
              </a:rPr>
              <a:t>hasil</a:t>
            </a:r>
            <a:r>
              <a:rPr lang="en-US" altLang="en-US" sz="1800" dirty="0">
                <a:solidFill>
                  <a:srgbClr val="5361CA"/>
                </a:solidFill>
              </a:rPr>
              <a:t> QC-RC, dan </a:t>
            </a:r>
            <a:r>
              <a:rPr lang="en-US" altLang="en-US" sz="1800" dirty="0" err="1">
                <a:solidFill>
                  <a:srgbClr val="5361CA"/>
                </a:solidFill>
              </a:rPr>
              <a:t>apa</a:t>
            </a:r>
            <a:r>
              <a:rPr lang="en-US" altLang="en-US" sz="1800" dirty="0">
                <a:solidFill>
                  <a:srgbClr val="5361CA"/>
                </a:solidFill>
              </a:rPr>
              <a:t> saran </a:t>
            </a:r>
            <a:r>
              <a:rPr lang="en-US" altLang="en-US" sz="1800" dirty="0" err="1">
                <a:solidFill>
                  <a:srgbClr val="5361CA"/>
                </a:solidFill>
              </a:rPr>
              <a:t>untuk</a:t>
            </a:r>
            <a:r>
              <a:rPr lang="en-US" altLang="en-US" sz="1800" dirty="0">
                <a:solidFill>
                  <a:srgbClr val="5361CA"/>
                </a:solidFill>
              </a:rPr>
              <a:t> </a:t>
            </a:r>
            <a:r>
              <a:rPr lang="en-US" altLang="en-US" sz="1800" dirty="0" err="1">
                <a:solidFill>
                  <a:srgbClr val="5361CA"/>
                </a:solidFill>
              </a:rPr>
              <a:t>mengatasinya</a:t>
            </a:r>
            <a:r>
              <a:rPr lang="en-US" altLang="en-US" sz="1800" dirty="0">
                <a:solidFill>
                  <a:srgbClr val="5361CA"/>
                </a:solidFill>
              </a:rPr>
              <a:t>? </a:t>
            </a:r>
            <a:r>
              <a:rPr lang="en-US" altLang="en-US" sz="1800" dirty="0">
                <a:solidFill>
                  <a:srgbClr val="5361CA"/>
                </a:solidFill>
                <a:sym typeface="Wingdings" pitchFamily="2" charset="2"/>
              </a:rPr>
              <a:t> 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b="1" dirty="0">
                <a:solidFill>
                  <a:srgbClr val="5361CA"/>
                </a:solidFill>
                <a:sym typeface="Wingdings" pitchFamily="2" charset="2"/>
              </a:rPr>
              <a:t>       </a:t>
            </a:r>
            <a:r>
              <a:rPr lang="en-US" altLang="en-US" sz="2400" b="1" dirty="0">
                <a:solidFill>
                  <a:srgbClr val="C00000"/>
                </a:solidFill>
                <a:sym typeface="Wingdings" pitchFamily="2" charset="2"/>
              </a:rPr>
              <a:t>Case Based Learning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CB061-4A21-BD77-6EEA-925FD10CB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24" y="764704"/>
            <a:ext cx="3921793" cy="34774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F81EDF-69F4-B91F-2877-218F62DD6120}"/>
              </a:ext>
            </a:extLst>
          </p:cNvPr>
          <p:cNvSpPr txBox="1"/>
          <p:nvPr/>
        </p:nvSpPr>
        <p:spPr>
          <a:xfrm>
            <a:off x="2496223" y="4049907"/>
            <a:ext cx="45720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00000"/>
              </a:lnSpc>
              <a:buFont typeface="+mj-lt"/>
              <a:buAutoNum type="arabicPeriod" startAt="2"/>
            </a:pPr>
            <a:r>
              <a:rPr lang="en-US" altLang="en-US" sz="1800" dirty="0" err="1">
                <a:solidFill>
                  <a:srgbClr val="5361CA"/>
                </a:solidFill>
              </a:rPr>
              <a:t>Susun</a:t>
            </a:r>
            <a:r>
              <a:rPr lang="en-US" altLang="en-US" sz="1800" dirty="0">
                <a:solidFill>
                  <a:srgbClr val="5361CA"/>
                </a:solidFill>
              </a:rPr>
              <a:t> </a:t>
            </a:r>
            <a:r>
              <a:rPr lang="en-US" altLang="en-US" sz="1800" dirty="0" err="1">
                <a:solidFill>
                  <a:srgbClr val="5361CA"/>
                </a:solidFill>
              </a:rPr>
              <a:t>rencana</a:t>
            </a:r>
            <a:r>
              <a:rPr lang="en-US" altLang="en-US" sz="1800" dirty="0">
                <a:solidFill>
                  <a:srgbClr val="5361CA"/>
                </a:solidFill>
              </a:rPr>
              <a:t> </a:t>
            </a:r>
            <a:r>
              <a:rPr lang="en-US" altLang="en-US" sz="1800" dirty="0" err="1">
                <a:solidFill>
                  <a:srgbClr val="5361CA"/>
                </a:solidFill>
              </a:rPr>
              <a:t>pelaksanaan</a:t>
            </a:r>
            <a:r>
              <a:rPr lang="en-US" altLang="en-US" sz="1800" dirty="0">
                <a:solidFill>
                  <a:srgbClr val="5361CA"/>
                </a:solidFill>
              </a:rPr>
              <a:t> </a:t>
            </a:r>
            <a:r>
              <a:rPr lang="en-US" altLang="en-US" sz="1800" i="1" dirty="0">
                <a:solidFill>
                  <a:srgbClr val="5361CA"/>
                </a:solidFill>
              </a:rPr>
              <a:t>Quick count </a:t>
            </a:r>
            <a:r>
              <a:rPr lang="en-US" altLang="en-US" sz="1800" dirty="0">
                <a:solidFill>
                  <a:srgbClr val="5361CA"/>
                </a:solidFill>
              </a:rPr>
              <a:t>yang </a:t>
            </a:r>
            <a:r>
              <a:rPr lang="en-US" altLang="en-US" sz="1800" dirty="0" err="1">
                <a:solidFill>
                  <a:srgbClr val="5361CA"/>
                </a:solidFill>
              </a:rPr>
              <a:t>dapat</a:t>
            </a:r>
            <a:r>
              <a:rPr lang="en-US" altLang="en-US" sz="1800" dirty="0">
                <a:solidFill>
                  <a:srgbClr val="5361CA"/>
                </a:solidFill>
              </a:rPr>
              <a:t> </a:t>
            </a:r>
            <a:r>
              <a:rPr lang="en-US" altLang="en-US" sz="1800" dirty="0" err="1">
                <a:solidFill>
                  <a:srgbClr val="5361CA"/>
                </a:solidFill>
              </a:rPr>
              <a:t>dipertanggung-jawabkan</a:t>
            </a:r>
            <a:r>
              <a:rPr lang="en-US" altLang="en-US" sz="1800" dirty="0">
                <a:solidFill>
                  <a:srgbClr val="5361CA"/>
                </a:solidFill>
              </a:rPr>
              <a:t> </a:t>
            </a:r>
            <a:r>
              <a:rPr lang="en-US" altLang="en-US" sz="1800" dirty="0">
                <a:solidFill>
                  <a:srgbClr val="5361CA"/>
                </a:solidFill>
                <a:sym typeface="Wingdings" pitchFamily="2" charset="2"/>
              </a:rPr>
              <a:t>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800" dirty="0">
                <a:solidFill>
                  <a:srgbClr val="5361CA"/>
                </a:solidFill>
                <a:sym typeface="Wingdings" pitchFamily="2" charset="2"/>
              </a:rPr>
              <a:t>     </a:t>
            </a:r>
            <a:r>
              <a:rPr lang="en-US" altLang="en-US" sz="2400" b="1" dirty="0">
                <a:solidFill>
                  <a:srgbClr val="C00000"/>
                </a:solidFill>
                <a:sym typeface="Wingdings" pitchFamily="2" charset="2"/>
              </a:rPr>
              <a:t>Project Based Learning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Curved Up Arrow 10">
            <a:extLst>
              <a:ext uri="{FF2B5EF4-FFF2-40B4-BE49-F238E27FC236}">
                <a16:creationId xmlns:a16="http://schemas.microsoft.com/office/drawing/2014/main" id="{C4A0511C-22EF-3C82-2EEC-2DEDDC08F54E}"/>
              </a:ext>
            </a:extLst>
          </p:cNvPr>
          <p:cNvSpPr/>
          <p:nvPr/>
        </p:nvSpPr>
        <p:spPr bwMode="auto">
          <a:xfrm rot="20237174">
            <a:off x="4202706" y="2268435"/>
            <a:ext cx="2331986" cy="897867"/>
          </a:xfrm>
          <a:prstGeom prst="curved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971855F6-4B96-6837-C8E2-D108726508C0}"/>
              </a:ext>
            </a:extLst>
          </p:cNvPr>
          <p:cNvSpPr/>
          <p:nvPr/>
        </p:nvSpPr>
        <p:spPr bwMode="auto">
          <a:xfrm rot="2476101">
            <a:off x="4113951" y="2939865"/>
            <a:ext cx="1843916" cy="790335"/>
          </a:xfrm>
          <a:prstGeom prst="curved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04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E1BF-6178-DABB-D7B4-3DF6FB28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7794"/>
            <a:ext cx="8228013" cy="634082"/>
          </a:xfrm>
        </p:spPr>
        <p:txBody>
          <a:bodyPr/>
          <a:lstStyle/>
          <a:p>
            <a:pPr algn="ctr"/>
            <a:r>
              <a:rPr lang="en-US" sz="4000" b="1" dirty="0">
                <a:latin typeface="PT Serif" panose="020A0603040505020204" pitchFamily="18" charset="77"/>
              </a:rPr>
              <a:t>Case Based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AF52F-F280-F26C-A3DF-0F1007346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050638"/>
            <a:ext cx="4032448" cy="148229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paham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  <a:p>
            <a:pPr marL="0" indent="0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penerapan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konsep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dasar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  <a:p>
            <a:pPr marL="0" indent="0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pada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situasi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yang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berbeda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14C61-B588-F377-00BB-502DC3EA7F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6596B0-44EB-EBC2-A58E-DCE9849D05F1}"/>
              </a:ext>
            </a:extLst>
          </p:cNvPr>
          <p:cNvSpPr txBox="1"/>
          <p:nvPr/>
        </p:nvSpPr>
        <p:spPr>
          <a:xfrm>
            <a:off x="599573" y="1568986"/>
            <a:ext cx="2316243" cy="7078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Skenario</a:t>
            </a:r>
            <a:r>
              <a:rPr lang="en-US" sz="2000" dirty="0"/>
              <a:t>/</a:t>
            </a:r>
            <a:r>
              <a:rPr lang="en-US" sz="2000" dirty="0" err="1"/>
              <a:t>narasi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b="1" dirty="0" err="1"/>
              <a:t>masalah</a:t>
            </a:r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0EC7C-7CC9-773D-2331-9EBE1F7FC45E}"/>
              </a:ext>
            </a:extLst>
          </p:cNvPr>
          <p:cNvSpPr txBox="1"/>
          <p:nvPr/>
        </p:nvSpPr>
        <p:spPr>
          <a:xfrm>
            <a:off x="5220072" y="1419422"/>
            <a:ext cx="3456384" cy="163121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Mendorong</a:t>
            </a:r>
            <a:r>
              <a:rPr lang="en-US" sz="2000" dirty="0"/>
              <a:t> </a:t>
            </a:r>
            <a:r>
              <a:rPr lang="en-US" sz="2000" b="1" dirty="0" err="1"/>
              <a:t>mencari</a:t>
            </a:r>
            <a:r>
              <a:rPr lang="en-US" sz="2000" b="1" dirty="0"/>
              <a:t> </a:t>
            </a:r>
            <a:r>
              <a:rPr lang="en-US" sz="2000" b="1" dirty="0" err="1"/>
              <a:t>solusi</a:t>
            </a:r>
            <a:r>
              <a:rPr lang="en-US" sz="2000" b="1" dirty="0"/>
              <a:t> </a:t>
            </a:r>
            <a:r>
              <a:rPr lang="en-US" sz="2000" dirty="0"/>
              <a:t>(problem solving) </a:t>
            </a:r>
          </a:p>
          <a:p>
            <a:endParaRPr lang="en-US" sz="2000" dirty="0"/>
          </a:p>
          <a:p>
            <a:r>
              <a:rPr lang="en-US" sz="2000" dirty="0" err="1"/>
              <a:t>berbasis</a:t>
            </a:r>
            <a:r>
              <a:rPr lang="en-US" sz="2000" dirty="0"/>
              <a:t> </a:t>
            </a:r>
            <a:r>
              <a:rPr lang="en-US" sz="2000" b="1" dirty="0" err="1"/>
              <a:t>pengetahuan</a:t>
            </a:r>
            <a:r>
              <a:rPr lang="en-US" sz="2000" b="1" dirty="0"/>
              <a:t> yang </a:t>
            </a:r>
            <a:r>
              <a:rPr lang="en-US" sz="2000" b="1" dirty="0" err="1"/>
              <a:t>dimilikinya</a:t>
            </a:r>
            <a:endParaRPr lang="en-US" sz="2000" b="1" dirty="0"/>
          </a:p>
        </p:txBody>
      </p:sp>
      <p:sp>
        <p:nvSpPr>
          <p:cNvPr id="7" name="Curved Left Arrow 6">
            <a:extLst>
              <a:ext uri="{FF2B5EF4-FFF2-40B4-BE49-F238E27FC236}">
                <a16:creationId xmlns:a16="http://schemas.microsoft.com/office/drawing/2014/main" id="{A9E881F2-820D-79C3-8B5A-65F7B5C6333A}"/>
              </a:ext>
            </a:extLst>
          </p:cNvPr>
          <p:cNvSpPr/>
          <p:nvPr/>
        </p:nvSpPr>
        <p:spPr bwMode="auto">
          <a:xfrm rot="20053000">
            <a:off x="3375175" y="1071779"/>
            <a:ext cx="1829774" cy="2256976"/>
          </a:xfrm>
          <a:prstGeom prst="curvedLeftArrow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A1BFC-C8FB-8235-5475-56225674E970}"/>
              </a:ext>
            </a:extLst>
          </p:cNvPr>
          <p:cNvSpPr txBox="1"/>
          <p:nvPr/>
        </p:nvSpPr>
        <p:spPr>
          <a:xfrm>
            <a:off x="4903164" y="3637511"/>
            <a:ext cx="3052478" cy="144655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23838" indent="-223838">
              <a:buFontTx/>
              <a:buChar char="-"/>
            </a:pPr>
            <a:r>
              <a:rPr lang="en-US" sz="2200" b="1" dirty="0">
                <a:solidFill>
                  <a:srgbClr val="0063AC"/>
                </a:solidFill>
              </a:rPr>
              <a:t>Critical thinking</a:t>
            </a:r>
          </a:p>
          <a:p>
            <a:pPr marL="223838" indent="-223838">
              <a:buFontTx/>
              <a:buChar char="-"/>
            </a:pPr>
            <a:r>
              <a:rPr lang="en-US" sz="2200" b="1" dirty="0">
                <a:solidFill>
                  <a:srgbClr val="0063AC"/>
                </a:solidFill>
              </a:rPr>
              <a:t>Reasonable ability</a:t>
            </a:r>
          </a:p>
          <a:p>
            <a:pPr marL="177800" indent="-177800">
              <a:buFontTx/>
              <a:buChar char="-"/>
            </a:pPr>
            <a:r>
              <a:rPr lang="en-US" sz="2200" b="1" dirty="0">
                <a:solidFill>
                  <a:srgbClr val="0063AC"/>
                </a:solidFill>
              </a:rPr>
              <a:t> Flexibility</a:t>
            </a:r>
          </a:p>
          <a:p>
            <a:pPr marL="177800" indent="-177800">
              <a:buFontTx/>
              <a:buChar char="-"/>
            </a:pPr>
            <a:r>
              <a:rPr lang="en-US" sz="2200" b="1" dirty="0">
                <a:solidFill>
                  <a:srgbClr val="0063AC"/>
                </a:solidFill>
              </a:rPr>
              <a:t>Team work</a:t>
            </a:r>
          </a:p>
        </p:txBody>
      </p:sp>
      <p:sp>
        <p:nvSpPr>
          <p:cNvPr id="9" name="Curved Right Arrow 8">
            <a:extLst>
              <a:ext uri="{FF2B5EF4-FFF2-40B4-BE49-F238E27FC236}">
                <a16:creationId xmlns:a16="http://schemas.microsoft.com/office/drawing/2014/main" id="{E232832D-6AD5-7E26-60D1-F39B23287D77}"/>
              </a:ext>
            </a:extLst>
          </p:cNvPr>
          <p:cNvSpPr/>
          <p:nvPr/>
        </p:nvSpPr>
        <p:spPr bwMode="auto">
          <a:xfrm rot="17990130">
            <a:off x="4115260" y="4450733"/>
            <a:ext cx="957916" cy="1668521"/>
          </a:xfrm>
          <a:prstGeom prst="curvedRightArrow">
            <a:avLst/>
          </a:prstGeom>
          <a:noFill/>
          <a:ln w="38100" cap="flat" cmpd="sng" algn="ctr">
            <a:solidFill>
              <a:srgbClr val="0063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FA42E-704E-AB58-98FC-CAAC6AEAF74E}"/>
              </a:ext>
            </a:extLst>
          </p:cNvPr>
          <p:cNvSpPr txBox="1"/>
          <p:nvPr/>
        </p:nvSpPr>
        <p:spPr>
          <a:xfrm>
            <a:off x="3533262" y="1948661"/>
            <a:ext cx="136990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Grup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kecil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386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47F37-1DE4-A0D8-0055-CA5D5746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63AC"/>
                </a:solidFill>
                <a:latin typeface="PT Serif" panose="020A0603040505020204" pitchFamily="18" charset="77"/>
              </a:rPr>
              <a:t>Tahapan</a:t>
            </a:r>
            <a:r>
              <a:rPr lang="en-US" b="1" dirty="0">
                <a:solidFill>
                  <a:srgbClr val="0063AC"/>
                </a:solidFill>
                <a:latin typeface="PT Serif" panose="020A0603040505020204" pitchFamily="18" charset="77"/>
              </a:rPr>
              <a:t> </a:t>
            </a:r>
            <a:r>
              <a:rPr lang="en-US" b="1" dirty="0" err="1">
                <a:solidFill>
                  <a:srgbClr val="0063AC"/>
                </a:solidFill>
                <a:latin typeface="PT Serif" panose="020A0603040505020204" pitchFamily="18" charset="77"/>
              </a:rPr>
              <a:t>Diskusi</a:t>
            </a:r>
            <a:r>
              <a:rPr lang="en-US" b="1" dirty="0">
                <a:solidFill>
                  <a:srgbClr val="0063AC"/>
                </a:solidFill>
                <a:latin typeface="PT Serif" panose="020A0603040505020204" pitchFamily="18" charset="77"/>
              </a:rPr>
              <a:t> CBL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FEBA-44EA-FDE7-E89A-126F60B5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8013" cy="4063727"/>
          </a:xfrm>
        </p:spPr>
        <p:txBody>
          <a:bodyPr/>
          <a:lstStyle/>
          <a:p>
            <a:pPr marL="514350" indent="-514350">
              <a:buClr>
                <a:srgbClr val="0063AC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6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Reviewing Problem/P identification/Interpreting situation </a:t>
            </a:r>
          </a:p>
          <a:p>
            <a:pPr marL="514350" indent="-514350">
              <a:buClr>
                <a:srgbClr val="0063AC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6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Brainstorming (+ empathy)-Analyzing the problem</a:t>
            </a:r>
          </a:p>
          <a:p>
            <a:pPr marL="514350" indent="-514350">
              <a:buClr>
                <a:srgbClr val="0063AC"/>
              </a:buClr>
              <a:buFont typeface="+mj-lt"/>
              <a:buAutoNum type="arabicPeriod" startAt="3"/>
            </a:pPr>
            <a:r>
              <a:rPr lang="en-US" sz="2400" dirty="0">
                <a:solidFill>
                  <a:srgbClr val="006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Formulating solution</a:t>
            </a:r>
          </a:p>
          <a:p>
            <a:pPr marL="514350" indent="-514350">
              <a:buClr>
                <a:srgbClr val="0063AC"/>
              </a:buClr>
              <a:buFont typeface="+mj-lt"/>
              <a:buAutoNum type="arabicPeriod" startAt="3"/>
            </a:pPr>
            <a:r>
              <a:rPr lang="en-US" sz="2400" dirty="0">
                <a:solidFill>
                  <a:srgbClr val="006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decisions</a:t>
            </a:r>
          </a:p>
          <a:p>
            <a:pPr marL="514350" indent="-514350">
              <a:buClr>
                <a:srgbClr val="0063AC"/>
              </a:buClr>
              <a:buFont typeface="+mj-lt"/>
              <a:buAutoNum type="arabicPeriod" startAt="3"/>
            </a:pPr>
            <a:r>
              <a:rPr lang="en-US" sz="2400" dirty="0">
                <a:solidFill>
                  <a:srgbClr val="006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Reflecting on result  </a:t>
            </a:r>
          </a:p>
          <a:p>
            <a:pPr marL="514350" indent="-514350">
              <a:buClr>
                <a:srgbClr val="0063AC"/>
              </a:buClr>
              <a:buFont typeface="+mj-lt"/>
              <a:buAutoNum type="arabicPeriod" startAt="3"/>
            </a:pPr>
            <a:endParaRPr lang="en-US" sz="2400" dirty="0">
              <a:solidFill>
                <a:srgbClr val="0063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2D64E-DAD4-0C68-3CEC-43D3E485A5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</p:spTree>
    <p:extLst>
      <p:ext uri="{BB962C8B-B14F-4D97-AF65-F5344CB8AC3E}">
        <p14:creationId xmlns:p14="http://schemas.microsoft.com/office/powerpoint/2010/main" val="1772243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E4D53-F4B2-0A2B-AACE-B71569E98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8013" cy="1141412"/>
          </a:xfrm>
        </p:spPr>
        <p:txBody>
          <a:bodyPr/>
          <a:lstStyle/>
          <a:p>
            <a:r>
              <a:rPr lang="en-US" b="1" dirty="0" err="1">
                <a:latin typeface="PT Serif" panose="020A0603040505020204" pitchFamily="18" charset="77"/>
              </a:rPr>
              <a:t>Merancang</a:t>
            </a:r>
            <a:r>
              <a:rPr lang="en-US" b="1" dirty="0">
                <a:latin typeface="PT Serif" panose="020A0603040505020204" pitchFamily="18" charset="77"/>
              </a:rPr>
              <a:t> CBL </a:t>
            </a:r>
            <a:r>
              <a:rPr lang="en-US" b="1" dirty="0" err="1">
                <a:latin typeface="PT Serif" panose="020A0603040505020204" pitchFamily="18" charset="77"/>
              </a:rPr>
              <a:t>sesuai</a:t>
            </a:r>
            <a:r>
              <a:rPr lang="en-US" b="1" dirty="0">
                <a:latin typeface="PT Serif" panose="020A0603040505020204" pitchFamily="18" charset="77"/>
              </a:rPr>
              <a:t> CPMK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8B83E-EDEF-8268-DE92-A046FD16B4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</p:spTree>
    <p:extLst>
      <p:ext uri="{BB962C8B-B14F-4D97-AF65-F5344CB8AC3E}">
        <p14:creationId xmlns:p14="http://schemas.microsoft.com/office/powerpoint/2010/main" val="1430494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116" y="2335218"/>
            <a:ext cx="3764884" cy="68596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dirty="0" err="1">
                <a:ln w="11430"/>
                <a:solidFill>
                  <a:srgbClr val="2D4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Konstruktif</a:t>
            </a:r>
            <a:r>
              <a:rPr lang="en-US" sz="2400" dirty="0">
                <a:ln w="11430"/>
                <a:solidFill>
                  <a:srgbClr val="2D4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400" dirty="0" err="1">
                <a:ln w="11430"/>
                <a:solidFill>
                  <a:srgbClr val="2D4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Kontekstual</a:t>
            </a:r>
            <a:endParaRPr lang="en-US" sz="2400" dirty="0">
              <a:ln w="11430"/>
              <a:solidFill>
                <a:srgbClr val="2D4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442" y="1124744"/>
            <a:ext cx="1761570" cy="12443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757" y="1234928"/>
            <a:ext cx="1501540" cy="1205598"/>
          </a:xfrm>
          <a:prstGeom prst="rect">
            <a:avLst/>
          </a:prstGeom>
          <a:ln w="28575" cmpd="sng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744972" y="2494459"/>
            <a:ext cx="2591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660066"/>
                </a:solidFill>
              </a:rPr>
              <a:t>Prior knowledge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25297" y="5376711"/>
            <a:ext cx="2782900" cy="44025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defRPr/>
            </a:pPr>
            <a:r>
              <a:rPr lang="en-US" b="1" dirty="0" err="1">
                <a:solidFill>
                  <a:srgbClr val="D40405"/>
                </a:solidFill>
              </a:rPr>
              <a:t>Integrasi</a:t>
            </a:r>
            <a:r>
              <a:rPr lang="en-US" b="1" dirty="0">
                <a:solidFill>
                  <a:srgbClr val="D40405"/>
                </a:solidFill>
              </a:rPr>
              <a:t> </a:t>
            </a:r>
            <a:r>
              <a:rPr lang="en-US" b="1" dirty="0" err="1">
                <a:solidFill>
                  <a:srgbClr val="D40405"/>
                </a:solidFill>
              </a:rPr>
              <a:t>materi</a:t>
            </a:r>
            <a:endParaRPr lang="en-US" b="1" dirty="0">
              <a:solidFill>
                <a:srgbClr val="D40405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35172" y="5205105"/>
            <a:ext cx="1908355" cy="59605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en-US" sz="2800" b="1" dirty="0" err="1">
                <a:solidFill>
                  <a:srgbClr val="0000FF"/>
                </a:solidFill>
              </a:rPr>
              <a:t>Kolaborasi</a:t>
            </a:r>
            <a:endParaRPr lang="en-US" sz="2800" b="1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2316747" y="35037"/>
            <a:ext cx="4504725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Bahan</a:t>
            </a:r>
            <a:r>
              <a:rPr lang="en-US" sz="33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300" b="1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pertimbangan</a:t>
            </a:r>
            <a:endParaRPr lang="en-US" sz="33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3438F-59AB-FFC1-378A-76C8279110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97" y="3645024"/>
            <a:ext cx="1915190" cy="1511249"/>
          </a:xfrm>
          <a:prstGeom prst="rect">
            <a:avLst/>
          </a:prstGeom>
        </p:spPr>
      </p:pic>
      <p:pic>
        <p:nvPicPr>
          <p:cNvPr id="3074" name="Picture 2" descr="Kolaborasi Stok Foto, Kolaborasi Gambar Bebas Royalti | Depositphotos">
            <a:extLst>
              <a:ext uri="{FF2B5EF4-FFF2-40B4-BE49-F238E27FC236}">
                <a16:creationId xmlns:a16="http://schemas.microsoft.com/office/drawing/2014/main" id="{A66D87AF-78C6-E073-7960-F2DBF2370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975" y="3849349"/>
            <a:ext cx="1501540" cy="144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00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CB3A1-B7FE-D241-A2DD-DDD81B59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91" y="889829"/>
            <a:ext cx="1133780" cy="568543"/>
          </a:xfrm>
          <a:solidFill>
            <a:srgbClr val="7030A0"/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96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8B3877-47FA-9940-9B74-B4EB46D1899F}"/>
              </a:ext>
            </a:extLst>
          </p:cNvPr>
          <p:cNvSpPr txBox="1">
            <a:spLocks/>
          </p:cNvSpPr>
          <p:nvPr/>
        </p:nvSpPr>
        <p:spPr>
          <a:xfrm>
            <a:off x="107504" y="2113965"/>
            <a:ext cx="1885036" cy="56495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69" b="1" dirty="0" err="1">
                <a:solidFill>
                  <a:srgbClr val="005C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1969" b="1" dirty="0">
                <a:solidFill>
                  <a:srgbClr val="005C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9" b="1" dirty="0" err="1">
                <a:solidFill>
                  <a:srgbClr val="005C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pemicu</a:t>
            </a:r>
            <a:endParaRPr lang="en-US" sz="1969" b="1" dirty="0">
              <a:solidFill>
                <a:srgbClr val="005C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46876B-16CF-6B4E-87B3-59DC7380107B}"/>
              </a:ext>
            </a:extLst>
          </p:cNvPr>
          <p:cNvCxnSpPr>
            <a:cxnSpLocks/>
          </p:cNvCxnSpPr>
          <p:nvPr/>
        </p:nvCxnSpPr>
        <p:spPr>
          <a:xfrm flipH="1">
            <a:off x="1037194" y="1166176"/>
            <a:ext cx="1967274" cy="99110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DCBBC274-F5D6-2044-91C4-CDB6ED0159EF}"/>
              </a:ext>
            </a:extLst>
          </p:cNvPr>
          <p:cNvSpPr txBox="1">
            <a:spLocks/>
          </p:cNvSpPr>
          <p:nvPr/>
        </p:nvSpPr>
        <p:spPr>
          <a:xfrm>
            <a:off x="94675" y="2113965"/>
            <a:ext cx="1885037" cy="409824"/>
          </a:xfrm>
          <a:prstGeom prst="rect">
            <a:avLst/>
          </a:prstGeom>
          <a:ln>
            <a:solidFill>
              <a:srgbClr val="005CA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28" dirty="0">
              <a:solidFill>
                <a:srgbClr val="005C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28" dirty="0">
              <a:solidFill>
                <a:srgbClr val="005C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C5EFC6E6-EA08-AB45-9FB5-9249D63B8CC9}"/>
              </a:ext>
            </a:extLst>
          </p:cNvPr>
          <p:cNvSpPr txBox="1">
            <a:spLocks/>
          </p:cNvSpPr>
          <p:nvPr/>
        </p:nvSpPr>
        <p:spPr>
          <a:xfrm>
            <a:off x="7218415" y="764704"/>
            <a:ext cx="1635494" cy="716408"/>
          </a:xfrm>
          <a:prstGeom prst="rect">
            <a:avLst/>
          </a:prstGeom>
          <a:solidFill>
            <a:srgbClr val="1C2DC0"/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6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CPMK/</a:t>
            </a:r>
          </a:p>
          <a:p>
            <a:pPr algn="ctr"/>
            <a:r>
              <a:rPr lang="en-US" sz="196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sub-CPMK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63F5A5E-41D6-1746-920F-D466BAF91266}"/>
              </a:ext>
            </a:extLst>
          </p:cNvPr>
          <p:cNvCxnSpPr>
            <a:cxnSpLocks/>
            <a:stCxn id="2" idx="3"/>
            <a:endCxn id="61" idx="1"/>
          </p:cNvCxnSpPr>
          <p:nvPr/>
        </p:nvCxnSpPr>
        <p:spPr>
          <a:xfrm flipV="1">
            <a:off x="1423871" y="1122908"/>
            <a:ext cx="5794544" cy="51193"/>
          </a:xfrm>
          <a:prstGeom prst="line">
            <a:avLst/>
          </a:prstGeom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905B868A-C620-724D-BBDD-6A7B4F05EBB2}"/>
              </a:ext>
            </a:extLst>
          </p:cNvPr>
          <p:cNvSpPr txBox="1">
            <a:spLocks/>
          </p:cNvSpPr>
          <p:nvPr/>
        </p:nvSpPr>
        <p:spPr>
          <a:xfrm>
            <a:off x="2987824" y="1969949"/>
            <a:ext cx="2592288" cy="77775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8113" indent="-138113">
              <a:buFont typeface="Arial" panose="020B0604020202020204" pitchFamily="34" charset="0"/>
              <a:buChar char="•"/>
            </a:pPr>
            <a:r>
              <a:rPr lang="en-US" sz="1969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196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69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perancu</a:t>
            </a:r>
            <a:r>
              <a:rPr lang="en-US" sz="196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8113" indent="-138113">
              <a:buFont typeface="Arial" panose="020B0604020202020204" pitchFamily="34" charset="0"/>
              <a:buChar char="•"/>
            </a:pPr>
            <a:r>
              <a:rPr lang="en-US" sz="1969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US" sz="196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sz="1969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endParaRPr lang="en-US" sz="196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EB18012-95CF-8849-BE0D-7BB5B1A5010D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2986675" y="1218289"/>
            <a:ext cx="1297293" cy="75166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096DD-3D81-4F4C-AF07-ED10E9919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9270" y="8843264"/>
            <a:ext cx="520192" cy="5201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564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F75A6-5C23-C246-B185-F7304C61B2B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758E44-340C-454D-885C-B271D6B8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3B6D-653A-8A4D-9BC6-BE4278AC1041}" type="datetime1">
              <a:rPr lang="en-ID" smtClean="0"/>
              <a:t>17/08/22</a:t>
            </a:fld>
            <a:endParaRPr lang="en-US"/>
          </a:p>
        </p:txBody>
      </p:sp>
      <p:sp>
        <p:nvSpPr>
          <p:cNvPr id="38" name="Curved Up Arrow 37">
            <a:extLst>
              <a:ext uri="{FF2B5EF4-FFF2-40B4-BE49-F238E27FC236}">
                <a16:creationId xmlns:a16="http://schemas.microsoft.com/office/drawing/2014/main" id="{704EA84E-AA71-557B-3928-E93826DAB018}"/>
              </a:ext>
            </a:extLst>
          </p:cNvPr>
          <p:cNvSpPr/>
          <p:nvPr/>
        </p:nvSpPr>
        <p:spPr bwMode="auto">
          <a:xfrm rot="20213864">
            <a:off x="3753934" y="2391843"/>
            <a:ext cx="4672487" cy="1307557"/>
          </a:xfrm>
          <a:prstGeom prst="curvedUpArrow">
            <a:avLst>
              <a:gd name="adj1" fmla="val 15611"/>
              <a:gd name="adj2" fmla="val 35333"/>
              <a:gd name="adj3" fmla="val 16666"/>
            </a:avLst>
          </a:prstGeom>
          <a:noFill/>
          <a:ln w="57150" cap="flat" cmpd="sng" algn="ctr">
            <a:solidFill>
              <a:srgbClr val="0063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4049978-095E-32ED-A055-9C2472C947D6}"/>
              </a:ext>
            </a:extLst>
          </p:cNvPr>
          <p:cNvSpPr txBox="1">
            <a:spLocks/>
          </p:cNvSpPr>
          <p:nvPr/>
        </p:nvSpPr>
        <p:spPr>
          <a:xfrm>
            <a:off x="1481761" y="2764329"/>
            <a:ext cx="2132014" cy="958161"/>
          </a:xfrm>
          <a:prstGeom prst="rect">
            <a:avLst/>
          </a:prstGeom>
          <a:solidFill>
            <a:srgbClr val="1C2DC0"/>
          </a:solidFill>
          <a:ln w="57150">
            <a:solidFill>
              <a:schemeClr val="bg1">
                <a:lumMod val="75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F355E9E-3141-844C-A501-202B56A39FEB}"/>
              </a:ext>
            </a:extLst>
          </p:cNvPr>
          <p:cNvSpPr txBox="1">
            <a:spLocks/>
          </p:cNvSpPr>
          <p:nvPr/>
        </p:nvSpPr>
        <p:spPr>
          <a:xfrm>
            <a:off x="1097790" y="4574640"/>
            <a:ext cx="4810833" cy="1065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838"/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pemicu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pemicu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perancu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Sub-CPMK </a:t>
            </a:r>
          </a:p>
        </p:txBody>
      </p:sp>
      <p:sp>
        <p:nvSpPr>
          <p:cNvPr id="37" name="Left-Right Arrow 36">
            <a:extLst>
              <a:ext uri="{FF2B5EF4-FFF2-40B4-BE49-F238E27FC236}">
                <a16:creationId xmlns:a16="http://schemas.microsoft.com/office/drawing/2014/main" id="{86691E48-B876-9FD9-A8FE-0412D6C3A50C}"/>
              </a:ext>
            </a:extLst>
          </p:cNvPr>
          <p:cNvSpPr/>
          <p:nvPr/>
        </p:nvSpPr>
        <p:spPr bwMode="auto">
          <a:xfrm>
            <a:off x="2037911" y="2113965"/>
            <a:ext cx="954119" cy="409824"/>
          </a:xfrm>
          <a:prstGeom prst="leftRightArrow">
            <a:avLst/>
          </a:prstGeom>
          <a:noFill/>
          <a:ln w="571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380387-17C5-9441-F045-D2767C2D4176}"/>
              </a:ext>
            </a:extLst>
          </p:cNvPr>
          <p:cNvCxnSpPr>
            <a:cxnSpLocks/>
            <a:endCxn id="36" idx="0"/>
          </p:cNvCxnSpPr>
          <p:nvPr/>
        </p:nvCxnSpPr>
        <p:spPr bwMode="auto">
          <a:xfrm flipH="1">
            <a:off x="3503207" y="1527592"/>
            <a:ext cx="4007418" cy="3047048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itle 1">
            <a:extLst>
              <a:ext uri="{FF2B5EF4-FFF2-40B4-BE49-F238E27FC236}">
                <a16:creationId xmlns:a16="http://schemas.microsoft.com/office/drawing/2014/main" id="{1E97A783-32C5-CA8B-A79D-96C3F2AB4CAC}"/>
              </a:ext>
            </a:extLst>
          </p:cNvPr>
          <p:cNvSpPr txBox="1">
            <a:spLocks/>
          </p:cNvSpPr>
          <p:nvPr/>
        </p:nvSpPr>
        <p:spPr>
          <a:xfrm>
            <a:off x="6596232" y="3727800"/>
            <a:ext cx="2132013" cy="885090"/>
          </a:xfrm>
          <a:prstGeom prst="rect">
            <a:avLst/>
          </a:prstGeom>
          <a:solidFill>
            <a:srgbClr val="0070C0"/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838" algn="ctr"/>
            <a:r>
              <a:rPr lang="en-US" sz="22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Narasi</a:t>
            </a:r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endParaRPr lang="en-US" sz="22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B6B24C6-7DF3-A643-3743-88CC4A2C317F}"/>
              </a:ext>
            </a:extLst>
          </p:cNvPr>
          <p:cNvCxnSpPr>
            <a:cxnSpLocks/>
            <a:stCxn id="36" idx="3"/>
            <a:endCxn id="65" idx="2"/>
          </p:cNvCxnSpPr>
          <p:nvPr/>
        </p:nvCxnSpPr>
        <p:spPr bwMode="auto">
          <a:xfrm flipV="1">
            <a:off x="5908623" y="4612890"/>
            <a:ext cx="1753616" cy="494286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0063A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4F235AD-EEF7-D83D-E791-803A104287A6}"/>
              </a:ext>
            </a:extLst>
          </p:cNvPr>
          <p:cNvSpPr txBox="1"/>
          <p:nvPr/>
        </p:nvSpPr>
        <p:spPr>
          <a:xfrm>
            <a:off x="179512" y="4046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B71E685-04FB-53B2-87C2-58FCC6B6E305}"/>
              </a:ext>
            </a:extLst>
          </p:cNvPr>
          <p:cNvSpPr txBox="1"/>
          <p:nvPr/>
        </p:nvSpPr>
        <p:spPr>
          <a:xfrm>
            <a:off x="7145615" y="21139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7C67B0-AB90-52CB-12FA-F033DFE50ED9}"/>
              </a:ext>
            </a:extLst>
          </p:cNvPr>
          <p:cNvSpPr txBox="1"/>
          <p:nvPr/>
        </p:nvSpPr>
        <p:spPr>
          <a:xfrm>
            <a:off x="2326731" y="1772816"/>
            <a:ext cx="37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623A6A1-6610-9C23-5248-94FC361D59A9}"/>
              </a:ext>
            </a:extLst>
          </p:cNvPr>
          <p:cNvSpPr txBox="1"/>
          <p:nvPr/>
        </p:nvSpPr>
        <p:spPr>
          <a:xfrm>
            <a:off x="2376089" y="3647125"/>
            <a:ext cx="37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37564-7094-A1D2-BF4C-9353D42A85D5}"/>
              </a:ext>
            </a:extLst>
          </p:cNvPr>
          <p:cNvSpPr txBox="1"/>
          <p:nvPr/>
        </p:nvSpPr>
        <p:spPr>
          <a:xfrm>
            <a:off x="3475979" y="4075301"/>
            <a:ext cx="37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EBE95-C351-E1CF-146E-E3D80C398C35}"/>
              </a:ext>
            </a:extLst>
          </p:cNvPr>
          <p:cNvSpPr txBox="1"/>
          <p:nvPr/>
        </p:nvSpPr>
        <p:spPr>
          <a:xfrm>
            <a:off x="5908623" y="6950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B1F27-5426-6A55-6F2E-DBEF742C62BB}"/>
              </a:ext>
            </a:extLst>
          </p:cNvPr>
          <p:cNvSpPr txBox="1"/>
          <p:nvPr/>
        </p:nvSpPr>
        <p:spPr>
          <a:xfrm>
            <a:off x="6479367" y="4595927"/>
            <a:ext cx="37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5EDD31-605F-467A-22D1-564C6431C345}"/>
              </a:ext>
            </a:extLst>
          </p:cNvPr>
          <p:cNvSpPr txBox="1"/>
          <p:nvPr/>
        </p:nvSpPr>
        <p:spPr>
          <a:xfrm>
            <a:off x="1037193" y="23600"/>
            <a:ext cx="6055087" cy="52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12" b="1" dirty="0" err="1">
                <a:latin typeface="Bangla MN" pitchFamily="2" charset="0"/>
                <a:cs typeface="Bangla MN" pitchFamily="2" charset="0"/>
              </a:rPr>
              <a:t>Tahap</a:t>
            </a:r>
            <a:r>
              <a:rPr lang="en-US" sz="2812" b="1" dirty="0">
                <a:latin typeface="Bangla MN" pitchFamily="2" charset="0"/>
                <a:cs typeface="Bangla MN" pitchFamily="2" charset="0"/>
              </a:rPr>
              <a:t> </a:t>
            </a:r>
            <a:r>
              <a:rPr lang="en-US" sz="2812" b="1" dirty="0" err="1">
                <a:latin typeface="Bangla MN" pitchFamily="2" charset="0"/>
                <a:cs typeface="Bangla MN" pitchFamily="2" charset="0"/>
              </a:rPr>
              <a:t>Merancang</a:t>
            </a:r>
            <a:r>
              <a:rPr lang="en-US" sz="2812" b="1" dirty="0">
                <a:latin typeface="Bangla MN" pitchFamily="2" charset="0"/>
                <a:cs typeface="Bangla MN" pitchFamily="2" charset="0"/>
              </a:rPr>
              <a:t> </a:t>
            </a:r>
            <a:r>
              <a:rPr lang="en-US" sz="2812" b="1" dirty="0" err="1">
                <a:latin typeface="Bangla MN" pitchFamily="2" charset="0"/>
                <a:cs typeface="Bangla MN" pitchFamily="2" charset="0"/>
              </a:rPr>
              <a:t>Kasus</a:t>
            </a:r>
            <a:r>
              <a:rPr lang="en-US" sz="2812" b="1" dirty="0">
                <a:latin typeface="Bangla MN" pitchFamily="2" charset="0"/>
                <a:cs typeface="Bangla MN" pitchFamily="2" charset="0"/>
              </a:rPr>
              <a:t>-CBL</a:t>
            </a:r>
          </a:p>
        </p:txBody>
      </p:sp>
    </p:spTree>
    <p:extLst>
      <p:ext uri="{BB962C8B-B14F-4D97-AF65-F5344CB8AC3E}">
        <p14:creationId xmlns:p14="http://schemas.microsoft.com/office/powerpoint/2010/main" val="4291372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C5EFC6E6-EA08-AB45-9FB5-9249D63B8CC9}"/>
              </a:ext>
            </a:extLst>
          </p:cNvPr>
          <p:cNvSpPr txBox="1">
            <a:spLocks/>
          </p:cNvSpPr>
          <p:nvPr/>
        </p:nvSpPr>
        <p:spPr>
          <a:xfrm>
            <a:off x="7218415" y="177134"/>
            <a:ext cx="1635494" cy="716408"/>
          </a:xfrm>
          <a:prstGeom prst="rect">
            <a:avLst/>
          </a:prstGeom>
          <a:solidFill>
            <a:srgbClr val="1C2DC0"/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6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CPMK/</a:t>
            </a:r>
          </a:p>
          <a:p>
            <a:pPr algn="ctr"/>
            <a:r>
              <a:rPr lang="en-US" sz="196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sub-CPMK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096DD-3D81-4F4C-AF07-ED10E9919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9270" y="8843264"/>
            <a:ext cx="520192" cy="5201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564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F75A6-5C23-C246-B185-F7304C61B2B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758E44-340C-454D-885C-B271D6B8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8366" y="6468312"/>
            <a:ext cx="2132013" cy="363538"/>
          </a:xfrm>
        </p:spPr>
        <p:txBody>
          <a:bodyPr/>
          <a:lstStyle/>
          <a:p>
            <a:fld id="{5AB43B6D-653A-8A4D-9BC6-BE4278AC1041}" type="datetime1">
              <a:rPr lang="en-ID" smtClean="0"/>
              <a:t>17/08/22</a:t>
            </a:fld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F355E9E-3141-844C-A501-202B56A39FEB}"/>
              </a:ext>
            </a:extLst>
          </p:cNvPr>
          <p:cNvSpPr txBox="1">
            <a:spLocks/>
          </p:cNvSpPr>
          <p:nvPr/>
        </p:nvSpPr>
        <p:spPr>
          <a:xfrm>
            <a:off x="862009" y="4703709"/>
            <a:ext cx="4810833" cy="1065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838"/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pemicu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pemicu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perancu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Sub-CPMK 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380387-17C5-9441-F045-D2767C2D4176}"/>
              </a:ext>
            </a:extLst>
          </p:cNvPr>
          <p:cNvCxnSpPr>
            <a:cxnSpLocks/>
          </p:cNvCxnSpPr>
          <p:nvPr/>
        </p:nvCxnSpPr>
        <p:spPr bwMode="auto">
          <a:xfrm flipH="1">
            <a:off x="4358318" y="940022"/>
            <a:ext cx="3303921" cy="3315832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2F37564-7094-A1D2-BF4C-9353D42A85D5}"/>
              </a:ext>
            </a:extLst>
          </p:cNvPr>
          <p:cNvSpPr txBox="1"/>
          <p:nvPr/>
        </p:nvSpPr>
        <p:spPr>
          <a:xfrm>
            <a:off x="4054923" y="3686362"/>
            <a:ext cx="37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6</a:t>
            </a: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34C2CD03-1252-268A-6913-4BFB6B937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28382"/>
              </p:ext>
            </p:extLst>
          </p:nvPr>
        </p:nvGraphicFramePr>
        <p:xfrm>
          <a:off x="261836" y="535338"/>
          <a:ext cx="6021504" cy="417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1619">
                  <a:extLst>
                    <a:ext uri="{9D8B030D-6E8A-4147-A177-3AD203B41FA5}">
                      <a16:colId xmlns:a16="http://schemas.microsoft.com/office/drawing/2014/main" val="2477695340"/>
                    </a:ext>
                  </a:extLst>
                </a:gridCol>
                <a:gridCol w="2159671">
                  <a:extLst>
                    <a:ext uri="{9D8B030D-6E8A-4147-A177-3AD203B41FA5}">
                      <a16:colId xmlns:a16="http://schemas.microsoft.com/office/drawing/2014/main" val="1544937741"/>
                    </a:ext>
                  </a:extLst>
                </a:gridCol>
                <a:gridCol w="1960214">
                  <a:extLst>
                    <a:ext uri="{9D8B030D-6E8A-4147-A177-3AD203B41FA5}">
                      <a16:colId xmlns:a16="http://schemas.microsoft.com/office/drawing/2014/main" val="2000235934"/>
                    </a:ext>
                  </a:extLst>
                </a:gridCol>
              </a:tblGrid>
              <a:tr h="406969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Sub-CPMK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Masalah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pada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kasus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869266"/>
                  </a:ext>
                </a:extLst>
              </a:tr>
              <a:tr h="565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Kasus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pemicu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Kasus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perancu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13193"/>
                  </a:ext>
                </a:extLst>
              </a:tr>
              <a:tr h="59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Penentuan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jumlah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sample 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50 sample-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jumlah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penduduk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6000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jiwa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02355"/>
                  </a:ext>
                </a:extLst>
              </a:tr>
              <a:tr h="59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Metode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penarikan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sample 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di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satu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sekolah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614340"/>
                  </a:ext>
                </a:extLst>
              </a:tr>
              <a:tr h="374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Karakteristik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sample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guru-guru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383980"/>
                  </a:ext>
                </a:extLst>
              </a:tr>
              <a:tr h="59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Managing data  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ditemukan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kesalahan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13856"/>
                  </a:ext>
                </a:extLst>
              </a:tr>
              <a:tr h="59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Analyzing data 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ditemukan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kesalahan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94052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51FA9C4-1F88-9A24-7B9A-6173E34DF219}"/>
              </a:ext>
            </a:extLst>
          </p:cNvPr>
          <p:cNvSpPr txBox="1"/>
          <p:nvPr/>
        </p:nvSpPr>
        <p:spPr>
          <a:xfrm>
            <a:off x="261836" y="-27384"/>
            <a:ext cx="373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52130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4F0C8-54FF-BCF8-7F15-EC870425D85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6396BC8-5B05-79E6-BB92-EDDF6569E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632173"/>
              </p:ext>
            </p:extLst>
          </p:nvPr>
        </p:nvGraphicFramePr>
        <p:xfrm>
          <a:off x="258554" y="52054"/>
          <a:ext cx="6491064" cy="4090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8972">
                  <a:extLst>
                    <a:ext uri="{9D8B030D-6E8A-4147-A177-3AD203B41FA5}">
                      <a16:colId xmlns:a16="http://schemas.microsoft.com/office/drawing/2014/main" val="2477695340"/>
                    </a:ext>
                  </a:extLst>
                </a:gridCol>
                <a:gridCol w="2417876">
                  <a:extLst>
                    <a:ext uri="{9D8B030D-6E8A-4147-A177-3AD203B41FA5}">
                      <a16:colId xmlns:a16="http://schemas.microsoft.com/office/drawing/2014/main" val="154493774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35934"/>
                    </a:ext>
                  </a:extLst>
                </a:gridCol>
              </a:tblGrid>
              <a:tr h="46233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Sub-CPMK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Masalah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pada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kasus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869266"/>
                  </a:ext>
                </a:extLst>
              </a:tr>
              <a:tr h="6423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Kasus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pemicu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Kasus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perancu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13193"/>
                  </a:ext>
                </a:extLst>
              </a:tr>
              <a:tr h="425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Penentuan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jumlah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sample 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50 sample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jumlah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penduduk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6000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jiwa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202355"/>
                  </a:ext>
                </a:extLst>
              </a:tr>
              <a:tr h="425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Metode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penarikan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sample 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di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suatu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sekolah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614340"/>
                  </a:ext>
                </a:extLst>
              </a:tr>
              <a:tr h="425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Karakteristik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sample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guru-guru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383980"/>
                  </a:ext>
                </a:extLst>
              </a:tr>
              <a:tr h="425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Managing data  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ditemukan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kesalahan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13856"/>
                  </a:ext>
                </a:extLst>
              </a:tr>
              <a:tr h="425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Analyzing data 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ditemukan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kesalahan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940520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2FEF67EC-0C87-1094-C950-6E27594B9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2" y="4281614"/>
            <a:ext cx="6742780" cy="2460758"/>
          </a:xfrm>
          <a:prstGeom prst="rect">
            <a:avLst/>
          </a:prstGeom>
          <a:solidFill>
            <a:srgbClr val="FFFFFF"/>
          </a:solidFill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200" dirty="0" err="1">
                <a:solidFill>
                  <a:srgbClr val="5361CA"/>
                </a:solidFill>
              </a:rPr>
              <a:t>Berdasarkan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penelusuran</a:t>
            </a:r>
            <a:r>
              <a:rPr lang="en-US" altLang="en-US" sz="2200" dirty="0">
                <a:solidFill>
                  <a:srgbClr val="5361CA"/>
                </a:solidFill>
              </a:rPr>
              <a:t>, </a:t>
            </a:r>
            <a:r>
              <a:rPr lang="en-US" altLang="en-US" sz="2200" dirty="0" err="1">
                <a:solidFill>
                  <a:srgbClr val="5361CA"/>
                </a:solidFill>
              </a:rPr>
              <a:t>diketahui</a:t>
            </a:r>
            <a:r>
              <a:rPr lang="en-US" altLang="en-US" sz="2200" dirty="0">
                <a:solidFill>
                  <a:srgbClr val="5361CA"/>
                </a:solidFill>
              </a:rPr>
              <a:t> data survey </a:t>
            </a:r>
            <a:r>
              <a:rPr lang="en-US" altLang="en-US" sz="2200" dirty="0" err="1">
                <a:solidFill>
                  <a:srgbClr val="5361CA"/>
                </a:solidFill>
              </a:rPr>
              <a:t>perhitungan</a:t>
            </a:r>
            <a:r>
              <a:rPr lang="en-US" altLang="en-US" sz="2200" dirty="0">
                <a:solidFill>
                  <a:srgbClr val="5361CA"/>
                </a:solidFill>
              </a:rPr>
              <a:t> QC </a:t>
            </a:r>
            <a:r>
              <a:rPr lang="en-US" altLang="en-US" sz="2200" dirty="0" err="1">
                <a:solidFill>
                  <a:srgbClr val="5361CA"/>
                </a:solidFill>
              </a:rPr>
              <a:t>dilakukan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terhadap</a:t>
            </a:r>
            <a:r>
              <a:rPr lang="en-US" altLang="en-US" sz="2200" dirty="0">
                <a:solidFill>
                  <a:srgbClr val="5361CA"/>
                </a:solidFill>
              </a:rPr>
              <a:t> 50 sample </a:t>
            </a:r>
            <a:r>
              <a:rPr lang="en-US" altLang="en-US" sz="2200" dirty="0" err="1">
                <a:solidFill>
                  <a:srgbClr val="5361CA"/>
                </a:solidFill>
              </a:rPr>
              <a:t>dari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jumlah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penduduk</a:t>
            </a:r>
            <a:r>
              <a:rPr lang="en-US" altLang="en-US" sz="2200" dirty="0">
                <a:solidFill>
                  <a:srgbClr val="5361CA"/>
                </a:solidFill>
              </a:rPr>
              <a:t> 6000 </a:t>
            </a:r>
            <a:r>
              <a:rPr lang="en-US" altLang="en-US" sz="2200" dirty="0" err="1">
                <a:solidFill>
                  <a:srgbClr val="5361CA"/>
                </a:solidFill>
              </a:rPr>
              <a:t>jiwa</a:t>
            </a:r>
            <a:r>
              <a:rPr lang="en-US" altLang="en-US" sz="2200" dirty="0">
                <a:solidFill>
                  <a:srgbClr val="5361CA"/>
                </a:solidFill>
              </a:rPr>
              <a:t> dan </a:t>
            </a:r>
            <a:r>
              <a:rPr lang="en-US" altLang="en-US" sz="2200" dirty="0" err="1">
                <a:solidFill>
                  <a:srgbClr val="5361CA"/>
                </a:solidFill>
              </a:rPr>
              <a:t>untuk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memudahkan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pelaksanaannya</a:t>
            </a:r>
            <a:r>
              <a:rPr lang="en-US" altLang="en-US" sz="2200" dirty="0">
                <a:solidFill>
                  <a:srgbClr val="5361CA"/>
                </a:solidFill>
              </a:rPr>
              <a:t>, sample </a:t>
            </a:r>
            <a:r>
              <a:rPr lang="en-US" altLang="en-US" sz="2200" dirty="0" err="1">
                <a:solidFill>
                  <a:srgbClr val="5361CA"/>
                </a:solidFill>
              </a:rPr>
              <a:t>dipilih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dari</a:t>
            </a:r>
            <a:r>
              <a:rPr lang="en-US" altLang="en-US" sz="2200" dirty="0">
                <a:solidFill>
                  <a:srgbClr val="5361CA"/>
                </a:solidFill>
              </a:rPr>
              <a:t> guru-guru di </a:t>
            </a:r>
            <a:r>
              <a:rPr lang="en-US" altLang="en-US" sz="2200" dirty="0" err="1">
                <a:solidFill>
                  <a:srgbClr val="5361CA"/>
                </a:solidFill>
              </a:rPr>
              <a:t>suatu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sekolah</a:t>
            </a:r>
            <a:r>
              <a:rPr lang="en-US" altLang="en-US" sz="2200" dirty="0">
                <a:solidFill>
                  <a:srgbClr val="5361CA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200" dirty="0" err="1">
                <a:solidFill>
                  <a:srgbClr val="5361CA"/>
                </a:solidFill>
              </a:rPr>
              <a:t>Pengolahan</a:t>
            </a:r>
            <a:r>
              <a:rPr lang="en-US" altLang="en-US" sz="2200" dirty="0">
                <a:solidFill>
                  <a:srgbClr val="5361CA"/>
                </a:solidFill>
              </a:rPr>
              <a:t> data </a:t>
            </a:r>
            <a:r>
              <a:rPr lang="en-US" altLang="en-US" sz="2200" dirty="0" err="1">
                <a:solidFill>
                  <a:srgbClr val="5361CA"/>
                </a:solidFill>
              </a:rPr>
              <a:t>tidak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menunjukkan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adanya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kesalahan</a:t>
            </a:r>
            <a:r>
              <a:rPr lang="en-US" altLang="en-US" sz="2200" dirty="0">
                <a:solidFill>
                  <a:srgbClr val="5361CA"/>
                </a:solidFill>
              </a:rPr>
              <a:t>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8BCC38E-E5E0-C74A-6AC6-1805F143D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58661"/>
              </p:ext>
            </p:extLst>
          </p:nvPr>
        </p:nvGraphicFramePr>
        <p:xfrm>
          <a:off x="107504" y="44624"/>
          <a:ext cx="6498098" cy="439478"/>
        </p:xfrm>
        <a:graphic>
          <a:graphicData uri="http://schemas.openxmlformats.org/drawingml/2006/table">
            <a:tbl>
              <a:tblPr/>
              <a:tblGrid>
                <a:gridCol w="6498098">
                  <a:extLst>
                    <a:ext uri="{9D8B030D-6E8A-4147-A177-3AD203B41FA5}">
                      <a16:colId xmlns:a16="http://schemas.microsoft.com/office/drawing/2014/main" val="1077401391"/>
                    </a:ext>
                  </a:extLst>
                </a:gridCol>
              </a:tblGrid>
              <a:tr h="4394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rgbClr val="C00000"/>
                      </a:solidFill>
                      <a:prstDash val="solid"/>
                    </a:lnL>
                    <a:lnR w="38100" cmpd="sng">
                      <a:solidFill>
                        <a:srgbClr val="C00000"/>
                      </a:solidFill>
                      <a:prstDash val="solid"/>
                    </a:lnR>
                    <a:lnT w="38100" cmpd="sng">
                      <a:solidFill>
                        <a:srgbClr val="C00000"/>
                      </a:solidFill>
                      <a:prstDash val="solid"/>
                    </a:lnT>
                    <a:lnB w="38100" cmpd="sng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689351"/>
                  </a:ext>
                </a:extLst>
              </a:tr>
            </a:tbl>
          </a:graphicData>
        </a:graphic>
      </p:graphicFrame>
      <p:sp>
        <p:nvSpPr>
          <p:cNvPr id="12" name="Curved Left Arrow 11">
            <a:extLst>
              <a:ext uri="{FF2B5EF4-FFF2-40B4-BE49-F238E27FC236}">
                <a16:creationId xmlns:a16="http://schemas.microsoft.com/office/drawing/2014/main" id="{9332FE77-91D2-B0A3-2916-C5BAA8C9ED4D}"/>
              </a:ext>
            </a:extLst>
          </p:cNvPr>
          <p:cNvSpPr/>
          <p:nvPr/>
        </p:nvSpPr>
        <p:spPr bwMode="auto">
          <a:xfrm>
            <a:off x="7020272" y="1916832"/>
            <a:ext cx="1152128" cy="3096344"/>
          </a:xfrm>
          <a:prstGeom prst="curvedLeftArrow">
            <a:avLst>
              <a:gd name="adj1" fmla="val 13657"/>
              <a:gd name="adj2" fmla="val 40623"/>
              <a:gd name="adj3" fmla="val 25000"/>
            </a:avLst>
          </a:prstGeom>
          <a:noFill/>
          <a:ln w="38100" cap="flat" cmpd="sng" algn="ctr">
            <a:solidFill>
              <a:srgbClr val="0063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1AA08-54CF-08E8-679E-3A1DFB49BA16}"/>
              </a:ext>
            </a:extLst>
          </p:cNvPr>
          <p:cNvSpPr txBox="1"/>
          <p:nvPr/>
        </p:nvSpPr>
        <p:spPr>
          <a:xfrm>
            <a:off x="8100392" y="2545740"/>
            <a:ext cx="37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6F3C2A-CE16-E1D9-7E00-92277FCEE528}"/>
              </a:ext>
            </a:extLst>
          </p:cNvPr>
          <p:cNvSpPr txBox="1">
            <a:spLocks/>
          </p:cNvSpPr>
          <p:nvPr/>
        </p:nvSpPr>
        <p:spPr>
          <a:xfrm>
            <a:off x="6897449" y="3119974"/>
            <a:ext cx="2132013" cy="885090"/>
          </a:xfrm>
          <a:prstGeom prst="rect">
            <a:avLst/>
          </a:prstGeom>
          <a:solidFill>
            <a:srgbClr val="0070C0"/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838" algn="ctr"/>
            <a:r>
              <a:rPr lang="en-US" sz="22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Narasi</a:t>
            </a:r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endParaRPr lang="en-US" sz="22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43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C68771-8279-33D6-8839-4ED18FD35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6" y="188640"/>
            <a:ext cx="4133942" cy="2736304"/>
          </a:xfrm>
          <a:prstGeom prst="rect">
            <a:avLst/>
          </a:prstGeom>
          <a:ln w="76200">
            <a:solidFill>
              <a:srgbClr val="0063AC"/>
            </a:solidFill>
          </a:ln>
        </p:spPr>
      </p:pic>
      <p:sp>
        <p:nvSpPr>
          <p:cNvPr id="5" name="Down Arrow 4">
            <a:extLst>
              <a:ext uri="{FF2B5EF4-FFF2-40B4-BE49-F238E27FC236}">
                <a16:creationId xmlns:a16="http://schemas.microsoft.com/office/drawing/2014/main" id="{A16F6FE3-269E-F98D-D847-225F389B2133}"/>
              </a:ext>
            </a:extLst>
          </p:cNvPr>
          <p:cNvSpPr/>
          <p:nvPr/>
        </p:nvSpPr>
        <p:spPr bwMode="auto">
          <a:xfrm>
            <a:off x="971600" y="3121514"/>
            <a:ext cx="1368152" cy="830996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ADF66-8D2A-8A70-25A9-1AA7E3B9D71C}"/>
              </a:ext>
            </a:extLst>
          </p:cNvPr>
          <p:cNvSpPr txBox="1"/>
          <p:nvPr/>
        </p:nvSpPr>
        <p:spPr>
          <a:xfrm>
            <a:off x="292724" y="3952510"/>
            <a:ext cx="4787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Fasilitasi</a:t>
            </a:r>
            <a:r>
              <a:rPr lang="en-US" sz="2400" dirty="0"/>
              <a:t> </a:t>
            </a:r>
            <a:r>
              <a:rPr lang="en-US" sz="2400" dirty="0" err="1"/>
              <a:t>perolehan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 </a:t>
            </a:r>
            <a:r>
              <a:rPr lang="en-US" sz="2400" b="1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CBL  (Synch/asynchronous/Blended Learning)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00817-BC77-DF75-3B77-B158EB640B22}"/>
              </a:ext>
            </a:extLst>
          </p:cNvPr>
          <p:cNvSpPr txBox="1"/>
          <p:nvPr/>
        </p:nvSpPr>
        <p:spPr>
          <a:xfrm>
            <a:off x="3275856" y="18864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ngla MN" pitchFamily="2" charset="0"/>
                <a:cs typeface="Bangla MN" pitchFamily="2" charset="0"/>
              </a:rPr>
              <a:t>-CBL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9E4A3-F71D-E848-3C21-F5919EBE351F}"/>
              </a:ext>
            </a:extLst>
          </p:cNvPr>
          <p:cNvSpPr txBox="1"/>
          <p:nvPr/>
        </p:nvSpPr>
        <p:spPr>
          <a:xfrm>
            <a:off x="4445668" y="1225223"/>
            <a:ext cx="45431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Evaluasi</a:t>
            </a:r>
            <a:r>
              <a:rPr lang="en-US" sz="2400" dirty="0"/>
              <a:t> </a:t>
            </a:r>
            <a:r>
              <a:rPr lang="en-US" sz="2200" dirty="0" err="1"/>
              <a:t>materi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CPMK?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+ </a:t>
            </a:r>
            <a:r>
              <a:rPr lang="en-US" sz="2400" dirty="0" err="1"/>
              <a:t>Pemicu</a:t>
            </a:r>
            <a:r>
              <a:rPr lang="en-US" sz="2400" dirty="0"/>
              <a:t> </a:t>
            </a:r>
            <a:r>
              <a:rPr lang="en-US" sz="2400" dirty="0" err="1"/>
              <a:t>empati</a:t>
            </a:r>
            <a:endParaRPr lang="en-US" sz="2400" dirty="0"/>
          </a:p>
        </p:txBody>
      </p:sp>
      <p:sp>
        <p:nvSpPr>
          <p:cNvPr id="10" name="Curved Down Arrow 9">
            <a:extLst>
              <a:ext uri="{FF2B5EF4-FFF2-40B4-BE49-F238E27FC236}">
                <a16:creationId xmlns:a16="http://schemas.microsoft.com/office/drawing/2014/main" id="{57E770D2-E7B5-4EF2-3492-4ABA1E77D458}"/>
              </a:ext>
            </a:extLst>
          </p:cNvPr>
          <p:cNvSpPr/>
          <p:nvPr/>
        </p:nvSpPr>
        <p:spPr bwMode="auto">
          <a:xfrm rot="1435023">
            <a:off x="4420143" y="288120"/>
            <a:ext cx="1564196" cy="647843"/>
          </a:xfrm>
          <a:prstGeom prst="curvedDownArrow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05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>
            <a:extLst>
              <a:ext uri="{FF2B5EF4-FFF2-40B4-BE49-F238E27FC236}">
                <a16:creationId xmlns:a16="http://schemas.microsoft.com/office/drawing/2014/main" id="{20E3FA1E-942D-3457-AECF-36AEE8A51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870895"/>
            <a:ext cx="8763000" cy="322240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544513" indent="-46196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 PL SungtiL GB" charset="0"/>
                <a:cs typeface="AR PL SungtiL GB" charset="0"/>
              </a:defRPr>
            </a:lvl9pPr>
          </a:lstStyle>
          <a:p>
            <a:pPr marL="400050" indent="-284163" eaLnBrk="1" hangingPunct="1">
              <a:lnSpc>
                <a:spcPct val="11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3200" b="1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Dua</a:t>
            </a:r>
            <a:r>
              <a:rPr lang="en-US" altLang="en-US" sz="3200" b="1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b="1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komponen</a:t>
            </a:r>
            <a:r>
              <a:rPr lang="en-US" altLang="en-US" sz="3200" b="1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b="1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penting</a:t>
            </a:r>
            <a:r>
              <a:rPr lang="en-US" altLang="en-US" sz="3200" b="1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: </a:t>
            </a:r>
          </a:p>
          <a:p>
            <a:pPr eaLnBrk="1" hangingPunct="1">
              <a:lnSpc>
                <a:spcPct val="110000"/>
              </a:lnSpc>
              <a:spcBef>
                <a:spcPts val="650"/>
              </a:spcBef>
              <a:buClr>
                <a:srgbClr val="005B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2400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Pertanyaan</a:t>
            </a:r>
            <a:r>
              <a:rPr lang="en-US" altLang="en-US" sz="2400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atau</a:t>
            </a:r>
            <a:r>
              <a:rPr lang="en-US" altLang="en-US" sz="2400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masalah</a:t>
            </a:r>
            <a:r>
              <a:rPr lang="en-US" altLang="en-US" sz="2400" b="1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2400" b="1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memicu</a:t>
            </a:r>
            <a:r>
              <a:rPr lang="en-US" altLang="en-US" sz="2400" b="1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aktivitas</a:t>
            </a:r>
            <a:r>
              <a:rPr lang="en-US" altLang="en-US" sz="2400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sistematis</a:t>
            </a:r>
            <a:r>
              <a:rPr lang="en-US" altLang="en-US" sz="2400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sebagai</a:t>
            </a:r>
            <a:r>
              <a:rPr lang="en-US" altLang="en-US" sz="2400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proyek</a:t>
            </a:r>
            <a:r>
              <a:rPr lang="en-US" altLang="en-US" sz="2400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 yang </a:t>
            </a:r>
            <a:r>
              <a:rPr lang="en-US" altLang="en-US" sz="2400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bermakna</a:t>
            </a:r>
            <a:r>
              <a:rPr lang="en-US" altLang="en-US" sz="2400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.  </a:t>
            </a:r>
          </a:p>
          <a:p>
            <a:pPr eaLnBrk="1" hangingPunct="1">
              <a:lnSpc>
                <a:spcPct val="110000"/>
              </a:lnSpc>
              <a:spcBef>
                <a:spcPts val="650"/>
              </a:spcBef>
              <a:buClr>
                <a:srgbClr val="005B00"/>
              </a:buClr>
              <a:buSzPct val="100000"/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2400" b="1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Produk</a:t>
            </a:r>
            <a:r>
              <a:rPr lang="en-US" altLang="en-US" sz="2400" b="1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akhir</a:t>
            </a:r>
            <a:r>
              <a:rPr lang="en-US" altLang="en-US" sz="2400" b="1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merupakan</a:t>
            </a:r>
            <a:r>
              <a:rPr lang="en-US" altLang="en-US" sz="2400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jawaban</a:t>
            </a:r>
            <a:r>
              <a:rPr lang="en-US" altLang="en-US" sz="2400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dari</a:t>
            </a:r>
            <a:r>
              <a:rPr lang="en-US" altLang="en-US" sz="2400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err="1">
                <a:solidFill>
                  <a:srgbClr val="005B00"/>
                </a:solidFill>
                <a:ea typeface="ＭＳ Ｐゴシック" panose="020B0600070205080204" pitchFamily="34" charset="-128"/>
              </a:rPr>
              <a:t>pemicunya</a:t>
            </a:r>
            <a:r>
              <a:rPr lang="en-US" altLang="en-US" sz="2400" dirty="0">
                <a:solidFill>
                  <a:srgbClr val="005B00"/>
                </a:solidFill>
                <a:ea typeface="ＭＳ Ｐゴシック" panose="020B0600070205080204" pitchFamily="34" charset="-128"/>
              </a:rPr>
              <a:t>  (Brown &amp; Campione, 1994).</a:t>
            </a:r>
          </a:p>
        </p:txBody>
      </p:sp>
      <p:pic>
        <p:nvPicPr>
          <p:cNvPr id="104450" name="Picture 2">
            <a:extLst>
              <a:ext uri="{FF2B5EF4-FFF2-40B4-BE49-F238E27FC236}">
                <a16:creationId xmlns:a16="http://schemas.microsoft.com/office/drawing/2014/main" id="{2754F3CC-9D09-4476-7396-94038BCC0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1613"/>
            <a:ext cx="3581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451" name="Text Box 3">
            <a:extLst>
              <a:ext uri="{FF2B5EF4-FFF2-40B4-BE49-F238E27FC236}">
                <a16:creationId xmlns:a16="http://schemas.microsoft.com/office/drawing/2014/main" id="{F467AC70-AB1B-7500-57CC-050C511F7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US" altLang="en-US" sz="1200">
                <a:solidFill>
                  <a:srgbClr val="8B8B8B"/>
                </a:solidFill>
                <a:latin typeface="Calibri" panose="020F0502020204030204" pitchFamily="34" charset="0"/>
              </a:rPr>
              <a:t>ikehusen@yahoo.com</a:t>
            </a:r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B123B0F3-9594-F2F9-3C9F-49619B434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A49654B2-6014-A34D-88E5-80D0B8EAB88B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</a:pPr>
              <a:t>29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FB360-862E-D918-2338-ED77A1340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76672"/>
            <a:ext cx="4419600" cy="1141412"/>
          </a:xfrm>
        </p:spPr>
        <p:txBody>
          <a:bodyPr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77"/>
              </a:rPr>
              <a:t>PROJECT  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77"/>
              </a:rPr>
            </a:b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77"/>
              </a:rPr>
              <a:t>BASED LEARNING</a:t>
            </a:r>
          </a:p>
        </p:txBody>
      </p:sp>
    </p:spTree>
    <p:extLst>
      <p:ext uri="{BB962C8B-B14F-4D97-AF65-F5344CB8AC3E}">
        <p14:creationId xmlns:p14="http://schemas.microsoft.com/office/powerpoint/2010/main" val="25748223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803CAB82-7A41-3A24-D04C-E5FC49360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239646"/>
            <a:ext cx="648335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75"/>
              </a:spcBef>
            </a:pP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Di 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sebuah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kota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terjadi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bentrokan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antar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pendukung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2 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partai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yang 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berbeda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. </a:t>
            </a:r>
          </a:p>
          <a:p>
            <a:pPr eaLnBrk="1" hangingPunct="1">
              <a:lnSpc>
                <a:spcPct val="100000"/>
              </a:lnSpc>
              <a:spcBef>
                <a:spcPts val="1175"/>
              </a:spcBef>
            </a:pP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Bentrokan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dipicu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kekecewaan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pendukung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partai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yang 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semula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menjadi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5361CA"/>
                </a:solidFill>
                <a:latin typeface="Calibri" panose="020F0502020204030204" pitchFamily="34" charset="0"/>
              </a:rPr>
              <a:t>pemenang</a:t>
            </a:r>
            <a:r>
              <a:rPr lang="en-US" altLang="en-US" sz="2400" b="1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5361CA"/>
                </a:solidFill>
                <a:latin typeface="Calibri" panose="020F0502020204030204" pitchFamily="34" charset="0"/>
              </a:rPr>
              <a:t>pemilukada</a:t>
            </a:r>
            <a:r>
              <a:rPr lang="en-US" altLang="en-US" sz="2400" b="1" dirty="0">
                <a:solidFill>
                  <a:srgbClr val="5361CA"/>
                </a:solidFill>
                <a:latin typeface="Calibri" panose="020F0502020204030204" pitchFamily="34" charset="0"/>
              </a:rPr>
              <a:t> (Quick count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) </a:t>
            </a:r>
          </a:p>
          <a:p>
            <a:pPr algn="ctr" eaLnBrk="1" hangingPunct="1">
              <a:lnSpc>
                <a:spcPct val="100000"/>
              </a:lnSpc>
              <a:spcBef>
                <a:spcPts val="1175"/>
              </a:spcBef>
            </a:pPr>
            <a:r>
              <a:rPr lang="en-US" altLang="en-US" sz="2400" b="1" dirty="0" err="1">
                <a:solidFill>
                  <a:srgbClr val="5361CA"/>
                </a:solidFill>
                <a:latin typeface="Calibri" panose="020F0502020204030204" pitchFamily="34" charset="0"/>
              </a:rPr>
              <a:t>namun</a:t>
            </a:r>
            <a:r>
              <a:rPr lang="en-US" altLang="en-US" sz="2400" b="1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1175"/>
              </a:spcBef>
            </a:pP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Ternyata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5361CA"/>
                </a:solidFill>
                <a:latin typeface="Calibri" panose="020F0502020204030204" pitchFamily="34" charset="0"/>
              </a:rPr>
              <a:t>hasil</a:t>
            </a:r>
            <a:r>
              <a:rPr lang="en-US" altLang="en-US" sz="2400" b="1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5361CA"/>
                </a:solidFill>
                <a:latin typeface="Calibri" panose="020F0502020204030204" pitchFamily="34" charset="0"/>
              </a:rPr>
              <a:t>resmi</a:t>
            </a:r>
            <a:r>
              <a:rPr lang="en-US" altLang="en-US" sz="2400" b="1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5361CA"/>
                </a:solidFill>
                <a:latin typeface="Calibri" panose="020F0502020204030204" pitchFamily="34" charset="0"/>
              </a:rPr>
              <a:t>kalah</a:t>
            </a:r>
            <a:r>
              <a:rPr lang="en-US" altLang="en-US" sz="2400" b="1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pernyataan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pihak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  <a:latin typeface="Calibri" panose="020F0502020204030204" pitchFamily="34" charset="0"/>
              </a:rPr>
              <a:t>berwenang</a:t>
            </a:r>
            <a:r>
              <a:rPr lang="en-US" altLang="en-US" sz="2400" dirty="0">
                <a:solidFill>
                  <a:srgbClr val="5361CA"/>
                </a:solidFill>
                <a:latin typeface="Calibri" panose="020F0502020204030204" pitchFamily="34" charset="0"/>
              </a:rPr>
              <a:t>). 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52908A24-570E-A411-6DFD-078D5C8AC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481763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en-US" altLang="en-US" sz="1400" b="1">
              <a:solidFill>
                <a:srgbClr val="1F497D"/>
              </a:solidFill>
              <a:latin typeface="Trebuchet MS" panose="020B070302020209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US" altLang="en-US" sz="1400" b="1">
                <a:solidFill>
                  <a:srgbClr val="1F497D"/>
                </a:solidFill>
                <a:latin typeface="Trebuchet MS" panose="020B0703020202090204" pitchFamily="34" charset="0"/>
              </a:rPr>
              <a:t>ike.husen@unpad.ac.id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55B94937-10D9-0622-4848-253B25BB4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0B33DD8F-D156-284A-99B5-4D6A66E77880}" type="slidenum">
              <a:rPr lang="en-US" altLang="en-US" sz="1400" b="1">
                <a:solidFill>
                  <a:srgbClr val="FFFFFF"/>
                </a:solidFill>
                <a:latin typeface="Trebuchet MS" panose="020B0703020202090204" pitchFamily="34" charset="0"/>
              </a:rPr>
              <a:pPr algn="r" eaLnBrk="1" hangingPunct="1">
                <a:lnSpc>
                  <a:spcPct val="100000"/>
                </a:lnSpc>
              </a:pPr>
              <a:t>3</a:t>
            </a:fld>
            <a:endParaRPr lang="en-US" altLang="en-US" sz="1400" b="1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27F5A62A-4A85-95CD-8311-C86E720B0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80" y="3958981"/>
            <a:ext cx="3439840" cy="192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51FB975-C54C-F022-6C8A-C0F26DF17C14}"/>
              </a:ext>
            </a:extLst>
          </p:cNvPr>
          <p:cNvGraphicFramePr/>
          <p:nvPr/>
        </p:nvGraphicFramePr>
        <p:xfrm>
          <a:off x="451495" y="342649"/>
          <a:ext cx="6856809" cy="553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490" name="TextBox 5">
            <a:extLst>
              <a:ext uri="{FF2B5EF4-FFF2-40B4-BE49-F238E27FC236}">
                <a16:creationId xmlns:a16="http://schemas.microsoft.com/office/drawing/2014/main" id="{0DE9AFDC-BC4B-1859-6E27-2DD2F75DC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65163"/>
            <a:ext cx="3954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3600" b="1" dirty="0" err="1">
                <a:solidFill>
                  <a:srgbClr val="005B00"/>
                </a:solidFill>
                <a:latin typeface="PT Serif" panose="020A0603040505020204" pitchFamily="18" charset="77"/>
              </a:rPr>
              <a:t>Tahapan</a:t>
            </a:r>
            <a:r>
              <a:rPr lang="en-US" altLang="en-US" sz="3600" b="1" dirty="0">
                <a:solidFill>
                  <a:srgbClr val="005B00"/>
                </a:solidFill>
                <a:latin typeface="PT Serif" panose="020A0603040505020204" pitchFamily="18" charset="77"/>
              </a:rPr>
              <a:t> </a:t>
            </a:r>
            <a:r>
              <a:rPr lang="en-US" altLang="en-US" sz="3600" b="1" dirty="0" err="1">
                <a:solidFill>
                  <a:srgbClr val="005B00"/>
                </a:solidFill>
                <a:latin typeface="PT Serif" panose="020A0603040505020204" pitchFamily="18" charset="77"/>
              </a:rPr>
              <a:t>PjBL</a:t>
            </a:r>
            <a:endParaRPr lang="en-US" altLang="en-US" sz="3600" b="1" dirty="0">
              <a:latin typeface="PT Serif" panose="020A0603040505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240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1">
            <a:extLst>
              <a:ext uri="{FF2B5EF4-FFF2-40B4-BE49-F238E27FC236}">
                <a16:creationId xmlns:a16="http://schemas.microsoft.com/office/drawing/2014/main" id="{F9C04297-BFD3-AFA7-243A-D727DF4A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0"/>
            <a:ext cx="7439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4690" name="Text Box 2">
            <a:extLst>
              <a:ext uri="{FF2B5EF4-FFF2-40B4-BE49-F238E27FC236}">
                <a16:creationId xmlns:a16="http://schemas.microsoft.com/office/drawing/2014/main" id="{6FEAD204-EE0B-DF30-29AC-F7EBC2835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US" altLang="en-US" sz="1200">
                <a:solidFill>
                  <a:srgbClr val="8B8B8B"/>
                </a:solidFill>
                <a:latin typeface="Calibri" panose="020F0502020204030204" pitchFamily="34" charset="0"/>
              </a:rPr>
              <a:t>ikehusen@yahoo.com</a:t>
            </a:r>
          </a:p>
        </p:txBody>
      </p:sp>
      <p:sp>
        <p:nvSpPr>
          <p:cNvPr id="114691" name="Text Box 3">
            <a:extLst>
              <a:ext uri="{FF2B5EF4-FFF2-40B4-BE49-F238E27FC236}">
                <a16:creationId xmlns:a16="http://schemas.microsoft.com/office/drawing/2014/main" id="{5BFE66E0-F28F-89B0-1110-8DE6D466A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821B05CC-D19D-494B-B90F-F8775D0AF014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</a:pPr>
              <a:t>31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339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>
            <a:extLst>
              <a:ext uri="{FF2B5EF4-FFF2-40B4-BE49-F238E27FC236}">
                <a16:creationId xmlns:a16="http://schemas.microsoft.com/office/drawing/2014/main" id="{44039888-56C5-B9FB-B825-71E7E3DF5F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altLang="en-US" b="1">
                <a:solidFill>
                  <a:srgbClr val="008000"/>
                </a:solidFill>
                <a:latin typeface="Arial" panose="020B0604020202020204" pitchFamily="34" charset="0"/>
              </a:rPr>
              <a:t>Contoh PjBL</a:t>
            </a:r>
          </a:p>
        </p:txBody>
      </p:sp>
      <p:sp>
        <p:nvSpPr>
          <p:cNvPr id="118786" name="Text Box 2">
            <a:extLst>
              <a:ext uri="{FF2B5EF4-FFF2-40B4-BE49-F238E27FC236}">
                <a16:creationId xmlns:a16="http://schemas.microsoft.com/office/drawing/2014/main" id="{2B7CFCCE-785A-B7D8-C725-1779A18CA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927225"/>
            <a:ext cx="86090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63"/>
              </a:spcBef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altLang="en-US" sz="2800" dirty="0" err="1">
                <a:solidFill>
                  <a:srgbClr val="008000"/>
                </a:solidFill>
              </a:rPr>
              <a:t>Skripsi-riset</a:t>
            </a:r>
            <a:r>
              <a:rPr lang="en-US" altLang="en-US" sz="2800" dirty="0">
                <a:solidFill>
                  <a:srgbClr val="008000"/>
                </a:solidFill>
              </a:rPr>
              <a:t> (FK)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altLang="en-US" sz="2800" dirty="0" err="1">
                <a:solidFill>
                  <a:srgbClr val="008000"/>
                </a:solidFill>
              </a:rPr>
              <a:t>Pembuatan</a:t>
            </a:r>
            <a:r>
              <a:rPr lang="en-US" altLang="en-US" sz="2800" dirty="0">
                <a:solidFill>
                  <a:srgbClr val="008000"/>
                </a:solidFill>
              </a:rPr>
              <a:t> dummy </a:t>
            </a:r>
            <a:r>
              <a:rPr lang="en-US" altLang="en-US" sz="2800" dirty="0" err="1">
                <a:solidFill>
                  <a:srgbClr val="008000"/>
                </a:solidFill>
              </a:rPr>
              <a:t>menara</a:t>
            </a:r>
            <a:r>
              <a:rPr lang="en-US" altLang="en-US" sz="2800" dirty="0">
                <a:solidFill>
                  <a:srgbClr val="008000"/>
                </a:solidFill>
              </a:rPr>
              <a:t> (</a:t>
            </a:r>
            <a:r>
              <a:rPr lang="en-US" altLang="en-US" sz="2800" dirty="0" err="1">
                <a:solidFill>
                  <a:srgbClr val="008000"/>
                </a:solidFill>
              </a:rPr>
              <a:t>Arsitek</a:t>
            </a:r>
            <a:r>
              <a:rPr lang="en-US" altLang="en-US" sz="2800" dirty="0">
                <a:solidFill>
                  <a:srgbClr val="008000"/>
                </a:solidFill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altLang="en-US" sz="2800" dirty="0" err="1">
                <a:solidFill>
                  <a:srgbClr val="008000"/>
                </a:solidFill>
              </a:rPr>
              <a:t>Pembuatan</a:t>
            </a:r>
            <a:r>
              <a:rPr lang="en-US" altLang="en-US" sz="2800" dirty="0">
                <a:solidFill>
                  <a:srgbClr val="008000"/>
                </a:solidFill>
              </a:rPr>
              <a:t> dummy </a:t>
            </a:r>
            <a:r>
              <a:rPr lang="en-US" altLang="en-US" sz="2800" dirty="0" err="1">
                <a:solidFill>
                  <a:srgbClr val="008000"/>
                </a:solidFill>
              </a:rPr>
              <a:t>kemasan</a:t>
            </a:r>
            <a:r>
              <a:rPr lang="en-US" altLang="en-US" sz="2800" dirty="0">
                <a:solidFill>
                  <a:srgbClr val="008000"/>
                </a:solidFill>
              </a:rPr>
              <a:t> (</a:t>
            </a:r>
            <a:r>
              <a:rPr lang="en-US" altLang="en-US" sz="2800" dirty="0" err="1">
                <a:solidFill>
                  <a:srgbClr val="008000"/>
                </a:solidFill>
              </a:rPr>
              <a:t>grafik</a:t>
            </a:r>
            <a:r>
              <a:rPr lang="en-US" altLang="en-US" sz="2800" dirty="0">
                <a:solidFill>
                  <a:srgbClr val="008000"/>
                </a:solidFill>
              </a:rPr>
              <a:t> design)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altLang="en-US" sz="2800" dirty="0" err="1">
                <a:solidFill>
                  <a:srgbClr val="008000"/>
                </a:solidFill>
              </a:rPr>
              <a:t>Pembuatan</a:t>
            </a:r>
            <a:r>
              <a:rPr lang="en-US" altLang="en-US" sz="2800" dirty="0">
                <a:solidFill>
                  <a:srgbClr val="008000"/>
                </a:solidFill>
              </a:rPr>
              <a:t> </a:t>
            </a:r>
            <a:r>
              <a:rPr lang="en-US" altLang="en-US" sz="2800" i="1" dirty="0">
                <a:solidFill>
                  <a:srgbClr val="008000"/>
                </a:solidFill>
              </a:rPr>
              <a:t>business plan </a:t>
            </a:r>
            <a:r>
              <a:rPr lang="en-US" altLang="en-US" sz="2800" dirty="0" err="1">
                <a:solidFill>
                  <a:srgbClr val="008000"/>
                </a:solidFill>
              </a:rPr>
              <a:t>pendirian</a:t>
            </a:r>
            <a:r>
              <a:rPr lang="en-US" altLang="en-US" sz="2800" dirty="0">
                <a:solidFill>
                  <a:srgbClr val="008000"/>
                </a:solidFill>
              </a:rPr>
              <a:t> Café (Fak. </a:t>
            </a:r>
            <a:r>
              <a:rPr lang="en-US" altLang="en-US" sz="2800" dirty="0" err="1">
                <a:solidFill>
                  <a:srgbClr val="008000"/>
                </a:solidFill>
              </a:rPr>
              <a:t>Bisnis</a:t>
            </a:r>
            <a:r>
              <a:rPr lang="en-US" altLang="en-US" sz="2800" dirty="0">
                <a:solidFill>
                  <a:srgbClr val="008000"/>
                </a:solidFill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8000"/>
                </a:solidFill>
              </a:rPr>
              <a:t>Draft </a:t>
            </a:r>
            <a:r>
              <a:rPr lang="en-US" altLang="en-US" sz="2800" dirty="0" err="1">
                <a:solidFill>
                  <a:srgbClr val="008000"/>
                </a:solidFill>
              </a:rPr>
              <a:t>pembelaan</a:t>
            </a:r>
            <a:r>
              <a:rPr lang="en-US" altLang="en-US" sz="2800" dirty="0">
                <a:solidFill>
                  <a:srgbClr val="008000"/>
                </a:solidFill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</a:rPr>
              <a:t>kasus</a:t>
            </a:r>
            <a:r>
              <a:rPr lang="en-US" altLang="en-US" sz="2800" dirty="0">
                <a:solidFill>
                  <a:srgbClr val="008000"/>
                </a:solidFill>
              </a:rPr>
              <a:t> </a:t>
            </a:r>
            <a:r>
              <a:rPr lang="en-US" altLang="en-US" sz="2800" dirty="0" err="1">
                <a:solidFill>
                  <a:srgbClr val="008000"/>
                </a:solidFill>
              </a:rPr>
              <a:t>hukum</a:t>
            </a:r>
            <a:r>
              <a:rPr lang="en-US" altLang="en-US" sz="2800" dirty="0">
                <a:solidFill>
                  <a:srgbClr val="008000"/>
                </a:solidFill>
              </a:rPr>
              <a:t> (Fak. Hukum)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altLang="en-US" sz="2800" dirty="0" err="1">
                <a:solidFill>
                  <a:srgbClr val="008000"/>
                </a:solidFill>
              </a:rPr>
              <a:t>Pembuatan</a:t>
            </a:r>
            <a:r>
              <a:rPr lang="en-US" altLang="en-US" sz="2800" dirty="0">
                <a:solidFill>
                  <a:srgbClr val="008000"/>
                </a:solidFill>
              </a:rPr>
              <a:t> robot (Fak. </a:t>
            </a:r>
            <a:r>
              <a:rPr lang="en-US" altLang="en-US" sz="2800" dirty="0" err="1">
                <a:solidFill>
                  <a:srgbClr val="008000"/>
                </a:solidFill>
              </a:rPr>
              <a:t>Elektro</a:t>
            </a:r>
            <a:r>
              <a:rPr lang="en-US" altLang="en-US" sz="2800" dirty="0">
                <a:solidFill>
                  <a:srgbClr val="008000"/>
                </a:solidFill>
              </a:rPr>
              <a:t>), </a:t>
            </a:r>
            <a:r>
              <a:rPr lang="en-US" altLang="en-US" sz="2800" dirty="0" err="1">
                <a:solidFill>
                  <a:srgbClr val="008000"/>
                </a:solidFill>
              </a:rPr>
              <a:t>dll</a:t>
            </a:r>
            <a:r>
              <a:rPr lang="en-US" altLang="en-US" sz="2800" dirty="0">
                <a:solidFill>
                  <a:srgbClr val="00800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008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en-US" sz="2800" i="1" dirty="0">
                <a:solidFill>
                  <a:srgbClr val="FFFFFF"/>
                </a:solidFill>
              </a:rPr>
              <a:t>Discourse Analysis </a:t>
            </a:r>
            <a:r>
              <a:rPr lang="en-US" altLang="en-US" sz="2800" dirty="0" err="1">
                <a:solidFill>
                  <a:srgbClr val="FFFFFF"/>
                </a:solidFill>
              </a:rPr>
              <a:t>karya</a:t>
            </a:r>
            <a:r>
              <a:rPr lang="en-US" altLang="en-US" sz="2800" dirty="0">
                <a:solidFill>
                  <a:srgbClr val="FFFFFF"/>
                </a:solidFill>
              </a:rPr>
              <a:t> sastra (Fak. Sastra)</a:t>
            </a:r>
          </a:p>
          <a:p>
            <a:pPr eaLnBrk="1" hangingPunct="1">
              <a:lnSpc>
                <a:spcPct val="100000"/>
              </a:lnSpc>
              <a:spcBef>
                <a:spcPts val="563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295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E4D53-F4B2-0A2B-AACE-B71569E9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T Serif" panose="020A0603040505020204" pitchFamily="18" charset="77"/>
              </a:rPr>
              <a:t>Merancang</a:t>
            </a:r>
            <a:r>
              <a:rPr lang="en-US" dirty="0">
                <a:latin typeface="PT Serif" panose="020A0603040505020204" pitchFamily="18" charset="77"/>
              </a:rPr>
              <a:t> </a:t>
            </a:r>
            <a:r>
              <a:rPr lang="en-US" dirty="0" err="1">
                <a:latin typeface="PT Serif" panose="020A0603040505020204" pitchFamily="18" charset="77"/>
              </a:rPr>
              <a:t>PjBL</a:t>
            </a:r>
            <a:r>
              <a:rPr lang="en-US" dirty="0">
                <a:latin typeface="PT Serif" panose="020A0603040505020204" pitchFamily="18" charset="77"/>
              </a:rPr>
              <a:t> </a:t>
            </a:r>
            <a:r>
              <a:rPr lang="en-US" dirty="0" err="1">
                <a:latin typeface="PT Serif" panose="020A0603040505020204" pitchFamily="18" charset="77"/>
              </a:rPr>
              <a:t>sesuai</a:t>
            </a:r>
            <a:r>
              <a:rPr lang="en-US" dirty="0">
                <a:latin typeface="PT Serif" panose="020A0603040505020204" pitchFamily="18" charset="77"/>
              </a:rPr>
              <a:t> CPMK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E624C1-1EBC-2C2A-6C8F-CFF6B4AA6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Start with the Essential Question/Instruction.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Design a Plan for the Project.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Create a Schedule.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Monitor the Students and the Progress of the Project.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Assess the Outcome.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Evaluate the Experience.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8B83E-EDEF-8268-DE92-A046FD16B4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</p:spTree>
    <p:extLst>
      <p:ext uri="{BB962C8B-B14F-4D97-AF65-F5344CB8AC3E}">
        <p14:creationId xmlns:p14="http://schemas.microsoft.com/office/powerpoint/2010/main" val="2726308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CB3A1-B7FE-D241-A2DD-DDD81B594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91" y="889829"/>
            <a:ext cx="1133780" cy="568543"/>
          </a:xfrm>
          <a:solidFill>
            <a:srgbClr val="7030A0"/>
          </a:solidFill>
          <a:ln w="76200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96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8B3877-47FA-9940-9B74-B4EB46D1899F}"/>
              </a:ext>
            </a:extLst>
          </p:cNvPr>
          <p:cNvSpPr txBox="1">
            <a:spLocks/>
          </p:cNvSpPr>
          <p:nvPr/>
        </p:nvSpPr>
        <p:spPr>
          <a:xfrm>
            <a:off x="270551" y="2200550"/>
            <a:ext cx="1211210" cy="491458"/>
          </a:xfrm>
          <a:prstGeom prst="rect">
            <a:avLst/>
          </a:prstGeom>
          <a:ln>
            <a:solidFill>
              <a:srgbClr val="0063AC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69" b="1" dirty="0" err="1">
                <a:solidFill>
                  <a:srgbClr val="005C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endParaRPr lang="en-US" sz="1969" b="1" dirty="0">
              <a:solidFill>
                <a:srgbClr val="005C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646876B-16CF-6B4E-87B3-59DC7380107B}"/>
              </a:ext>
            </a:extLst>
          </p:cNvPr>
          <p:cNvCxnSpPr>
            <a:cxnSpLocks/>
          </p:cNvCxnSpPr>
          <p:nvPr/>
        </p:nvCxnSpPr>
        <p:spPr>
          <a:xfrm flipH="1">
            <a:off x="1037194" y="1166176"/>
            <a:ext cx="1967274" cy="99110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le 1">
            <a:extLst>
              <a:ext uri="{FF2B5EF4-FFF2-40B4-BE49-F238E27FC236}">
                <a16:creationId xmlns:a16="http://schemas.microsoft.com/office/drawing/2014/main" id="{C5EFC6E6-EA08-AB45-9FB5-9249D63B8CC9}"/>
              </a:ext>
            </a:extLst>
          </p:cNvPr>
          <p:cNvSpPr txBox="1">
            <a:spLocks/>
          </p:cNvSpPr>
          <p:nvPr/>
        </p:nvSpPr>
        <p:spPr>
          <a:xfrm>
            <a:off x="7218415" y="764704"/>
            <a:ext cx="1635494" cy="716408"/>
          </a:xfrm>
          <a:prstGeom prst="rect">
            <a:avLst/>
          </a:prstGeom>
          <a:solidFill>
            <a:srgbClr val="1C2DC0"/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6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CPMK/</a:t>
            </a:r>
          </a:p>
          <a:p>
            <a:pPr algn="ctr"/>
            <a:r>
              <a:rPr lang="en-US" sz="196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sub-CPMK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63F5A5E-41D6-1746-920F-D466BAF91266}"/>
              </a:ext>
            </a:extLst>
          </p:cNvPr>
          <p:cNvCxnSpPr>
            <a:cxnSpLocks/>
            <a:stCxn id="2" idx="3"/>
            <a:endCxn id="61" idx="1"/>
          </p:cNvCxnSpPr>
          <p:nvPr/>
        </p:nvCxnSpPr>
        <p:spPr>
          <a:xfrm flipV="1">
            <a:off x="1423871" y="1122908"/>
            <a:ext cx="5794544" cy="51193"/>
          </a:xfrm>
          <a:prstGeom prst="line">
            <a:avLst/>
          </a:prstGeom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46642E4-BE83-2F49-BD3B-A25370219586}"/>
              </a:ext>
            </a:extLst>
          </p:cNvPr>
          <p:cNvSpPr txBox="1"/>
          <p:nvPr/>
        </p:nvSpPr>
        <p:spPr>
          <a:xfrm>
            <a:off x="755576" y="35106"/>
            <a:ext cx="7979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 err="1">
                <a:latin typeface="PT Serif" panose="020A0603040505020204" pitchFamily="18" charset="77"/>
                <a:cs typeface="Arial" panose="020B0604020202020204" pitchFamily="34" charset="0"/>
              </a:rPr>
              <a:t>Merancang</a:t>
            </a:r>
            <a:r>
              <a:rPr lang="en-ID" sz="2400" b="1" dirty="0">
                <a:latin typeface="PT Serif" panose="020A0603040505020204" pitchFamily="18" charset="77"/>
                <a:cs typeface="Arial" panose="020B0604020202020204" pitchFamily="34" charset="0"/>
              </a:rPr>
              <a:t> </a:t>
            </a:r>
            <a:r>
              <a:rPr lang="en-ID" sz="2400" b="1" dirty="0" err="1">
                <a:latin typeface="PT Serif" panose="020A0603040505020204" pitchFamily="18" charset="77"/>
                <a:cs typeface="Arial" panose="020B0604020202020204" pitchFamily="34" charset="0"/>
              </a:rPr>
              <a:t>Instruksi</a:t>
            </a:r>
            <a:r>
              <a:rPr lang="en-ID" sz="2400" b="1" dirty="0">
                <a:latin typeface="PT Serif" panose="020A0603040505020204" pitchFamily="18" charset="77"/>
                <a:cs typeface="Arial" panose="020B0604020202020204" pitchFamily="34" charset="0"/>
              </a:rPr>
              <a:t> </a:t>
            </a:r>
            <a:r>
              <a:rPr lang="en-ID" sz="2400" b="1" dirty="0" err="1">
                <a:latin typeface="PT Serif" panose="020A0603040505020204" pitchFamily="18" charset="77"/>
                <a:cs typeface="Arial" panose="020B0604020202020204" pitchFamily="34" charset="0"/>
              </a:rPr>
              <a:t>PjBL</a:t>
            </a:r>
            <a:r>
              <a:rPr lang="en-ID" sz="2400" b="1" dirty="0">
                <a:latin typeface="PT Serif" panose="020A0603040505020204" pitchFamily="18" charset="77"/>
                <a:cs typeface="Arial" panose="020B0604020202020204" pitchFamily="34" charset="0"/>
              </a:rPr>
              <a:t> </a:t>
            </a:r>
            <a:r>
              <a:rPr lang="en-ID" sz="2400" b="1" dirty="0" err="1">
                <a:latin typeface="PT Serif" panose="020A0603040505020204" pitchFamily="18" charset="77"/>
                <a:cs typeface="Arial" panose="020B0604020202020204" pitchFamily="34" charset="0"/>
              </a:rPr>
              <a:t>berdasarkan</a:t>
            </a:r>
            <a:r>
              <a:rPr lang="en-ID" sz="2400" b="1" dirty="0">
                <a:latin typeface="PT Serif" panose="020A0603040505020204" pitchFamily="18" charset="77"/>
                <a:cs typeface="Arial" panose="020B0604020202020204" pitchFamily="34" charset="0"/>
              </a:rPr>
              <a:t> </a:t>
            </a:r>
            <a:r>
              <a:rPr lang="en-ID" sz="2400" b="1" dirty="0" err="1">
                <a:latin typeface="PT Serif" panose="020A0603040505020204" pitchFamily="18" charset="77"/>
                <a:cs typeface="Arial" panose="020B0604020202020204" pitchFamily="34" charset="0"/>
              </a:rPr>
              <a:t>masalah</a:t>
            </a:r>
            <a:r>
              <a:rPr lang="en-ID" sz="2400" b="1" dirty="0">
                <a:latin typeface="PT Serif" panose="020A0603040505020204" pitchFamily="18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096DD-3D81-4F4C-AF07-ED10E9919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9270" y="8843264"/>
            <a:ext cx="520192" cy="5201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564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F75A6-5C23-C246-B185-F7304C61B2B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758E44-340C-454D-885C-B271D6B8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3B6D-653A-8A4D-9BC6-BE4278AC1041}" type="datetime1">
              <a:rPr lang="en-ID" smtClean="0"/>
              <a:t>17/08/22</a:t>
            </a:fld>
            <a:endParaRPr lang="en-US"/>
          </a:p>
        </p:txBody>
      </p:sp>
      <p:sp>
        <p:nvSpPr>
          <p:cNvPr id="38" name="Curved Up Arrow 37">
            <a:extLst>
              <a:ext uri="{FF2B5EF4-FFF2-40B4-BE49-F238E27FC236}">
                <a16:creationId xmlns:a16="http://schemas.microsoft.com/office/drawing/2014/main" id="{704EA84E-AA71-557B-3928-E93826DAB018}"/>
              </a:ext>
            </a:extLst>
          </p:cNvPr>
          <p:cNvSpPr/>
          <p:nvPr/>
        </p:nvSpPr>
        <p:spPr bwMode="auto">
          <a:xfrm rot="20213864">
            <a:off x="2818492" y="2583030"/>
            <a:ext cx="5595873" cy="1057381"/>
          </a:xfrm>
          <a:prstGeom prst="curvedUpArrow">
            <a:avLst>
              <a:gd name="adj1" fmla="val 15611"/>
              <a:gd name="adj2" fmla="val 35333"/>
              <a:gd name="adj3" fmla="val 16666"/>
            </a:avLst>
          </a:prstGeom>
          <a:noFill/>
          <a:ln w="57150" cap="flat" cmpd="sng" algn="ctr">
            <a:solidFill>
              <a:srgbClr val="0063A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4049978-095E-32ED-A055-9C2472C947D6}"/>
              </a:ext>
            </a:extLst>
          </p:cNvPr>
          <p:cNvSpPr txBox="1">
            <a:spLocks/>
          </p:cNvSpPr>
          <p:nvPr/>
        </p:nvSpPr>
        <p:spPr>
          <a:xfrm>
            <a:off x="1259632" y="2686863"/>
            <a:ext cx="2132014" cy="958161"/>
          </a:xfrm>
          <a:prstGeom prst="rect">
            <a:avLst/>
          </a:prstGeom>
          <a:solidFill>
            <a:srgbClr val="1C2DC0"/>
          </a:solidFill>
          <a:ln w="57150">
            <a:solidFill>
              <a:schemeClr val="bg1">
                <a:lumMod val="75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Analisis</a:t>
            </a:r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F355E9E-3141-844C-A501-202B56A39FEB}"/>
              </a:ext>
            </a:extLst>
          </p:cNvPr>
          <p:cNvSpPr txBox="1">
            <a:spLocks/>
          </p:cNvSpPr>
          <p:nvPr/>
        </p:nvSpPr>
        <p:spPr>
          <a:xfrm>
            <a:off x="1547664" y="4612890"/>
            <a:ext cx="4360959" cy="15500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838"/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pemicu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instruksi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-project </a:t>
            </a:r>
            <a:r>
              <a:rPr lang="en-US" sz="2250" b="1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2250" b="1" dirty="0">
                <a:latin typeface="Arial" panose="020B0604020202020204" pitchFamily="34" charset="0"/>
                <a:cs typeface="Arial" panose="020B0604020202020204" pitchFamily="34" charset="0"/>
              </a:rPr>
              <a:t> Sub-CPMK 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380387-17C5-9441-F045-D2767C2D4176}"/>
              </a:ext>
            </a:extLst>
          </p:cNvPr>
          <p:cNvCxnSpPr>
            <a:cxnSpLocks/>
            <a:endCxn id="36" idx="0"/>
          </p:cNvCxnSpPr>
          <p:nvPr/>
        </p:nvCxnSpPr>
        <p:spPr bwMode="auto">
          <a:xfrm flipH="1">
            <a:off x="3728144" y="1527592"/>
            <a:ext cx="3934095" cy="3085298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itle 1">
            <a:extLst>
              <a:ext uri="{FF2B5EF4-FFF2-40B4-BE49-F238E27FC236}">
                <a16:creationId xmlns:a16="http://schemas.microsoft.com/office/drawing/2014/main" id="{1E97A783-32C5-CA8B-A79D-96C3F2AB4CAC}"/>
              </a:ext>
            </a:extLst>
          </p:cNvPr>
          <p:cNvSpPr txBox="1">
            <a:spLocks/>
          </p:cNvSpPr>
          <p:nvPr/>
        </p:nvSpPr>
        <p:spPr>
          <a:xfrm>
            <a:off x="6596232" y="3727800"/>
            <a:ext cx="2132013" cy="885090"/>
          </a:xfrm>
          <a:prstGeom prst="rect">
            <a:avLst/>
          </a:prstGeom>
          <a:solidFill>
            <a:srgbClr val="0070C0"/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838" algn="ctr"/>
            <a:r>
              <a:rPr lang="en-US" sz="22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Narasi</a:t>
            </a:r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2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instruksi</a:t>
            </a:r>
            <a:endParaRPr lang="en-US" sz="22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2B6B24C6-7DF3-A643-3743-88CC4A2C317F}"/>
              </a:ext>
            </a:extLst>
          </p:cNvPr>
          <p:cNvCxnSpPr>
            <a:cxnSpLocks/>
            <a:stCxn id="36" idx="3"/>
            <a:endCxn id="65" idx="2"/>
          </p:cNvCxnSpPr>
          <p:nvPr/>
        </p:nvCxnSpPr>
        <p:spPr bwMode="auto">
          <a:xfrm flipV="1">
            <a:off x="5908623" y="4612890"/>
            <a:ext cx="1753616" cy="775021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0063A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4F235AD-EEF7-D83D-E791-803A104287A6}"/>
              </a:ext>
            </a:extLst>
          </p:cNvPr>
          <p:cNvSpPr txBox="1"/>
          <p:nvPr/>
        </p:nvSpPr>
        <p:spPr>
          <a:xfrm>
            <a:off x="179512" y="4046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B71E685-04FB-53B2-87C2-58FCC6B6E305}"/>
              </a:ext>
            </a:extLst>
          </p:cNvPr>
          <p:cNvSpPr txBox="1"/>
          <p:nvPr/>
        </p:nvSpPr>
        <p:spPr>
          <a:xfrm>
            <a:off x="7145615" y="21139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C7C67B0-AB90-52CB-12FA-F033DFE50ED9}"/>
              </a:ext>
            </a:extLst>
          </p:cNvPr>
          <p:cNvSpPr txBox="1"/>
          <p:nvPr/>
        </p:nvSpPr>
        <p:spPr>
          <a:xfrm>
            <a:off x="611560" y="1700808"/>
            <a:ext cx="37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623A6A1-6610-9C23-5248-94FC361D59A9}"/>
              </a:ext>
            </a:extLst>
          </p:cNvPr>
          <p:cNvSpPr txBox="1"/>
          <p:nvPr/>
        </p:nvSpPr>
        <p:spPr>
          <a:xfrm>
            <a:off x="2376089" y="3647125"/>
            <a:ext cx="37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37564-7094-A1D2-BF4C-9353D42A85D5}"/>
              </a:ext>
            </a:extLst>
          </p:cNvPr>
          <p:cNvSpPr txBox="1"/>
          <p:nvPr/>
        </p:nvSpPr>
        <p:spPr>
          <a:xfrm>
            <a:off x="4101518" y="4149080"/>
            <a:ext cx="37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EBE95-C351-E1CF-146E-E3D80C398C35}"/>
              </a:ext>
            </a:extLst>
          </p:cNvPr>
          <p:cNvSpPr txBox="1"/>
          <p:nvPr/>
        </p:nvSpPr>
        <p:spPr>
          <a:xfrm>
            <a:off x="5908623" y="6950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8B1F27-5426-6A55-6F2E-DBEF742C62BB}"/>
              </a:ext>
            </a:extLst>
          </p:cNvPr>
          <p:cNvSpPr txBox="1"/>
          <p:nvPr/>
        </p:nvSpPr>
        <p:spPr>
          <a:xfrm>
            <a:off x="6479367" y="4595927"/>
            <a:ext cx="37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B43917D3-2D4B-BDBE-E141-B552E381838F}"/>
              </a:ext>
            </a:extLst>
          </p:cNvPr>
          <p:cNvSpPr/>
          <p:nvPr/>
        </p:nvSpPr>
        <p:spPr bwMode="auto">
          <a:xfrm>
            <a:off x="1547664" y="2155080"/>
            <a:ext cx="954119" cy="409824"/>
          </a:xfrm>
          <a:prstGeom prst="leftRightArrow">
            <a:avLst/>
          </a:prstGeom>
          <a:noFill/>
          <a:ln w="571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5A909D-74F9-562B-245E-5349B296DBF2}"/>
              </a:ext>
            </a:extLst>
          </p:cNvPr>
          <p:cNvSpPr txBox="1"/>
          <p:nvPr/>
        </p:nvSpPr>
        <p:spPr>
          <a:xfrm>
            <a:off x="2555776" y="1971032"/>
            <a:ext cx="335284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Produk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solusi</a:t>
            </a:r>
            <a:r>
              <a:rPr lang="en-US" sz="2000" b="1" dirty="0"/>
              <a:t> yang </a:t>
            </a:r>
            <a:r>
              <a:rPr lang="en-US" sz="2000" b="1" dirty="0" err="1"/>
              <a:t>diharapkan</a:t>
            </a:r>
            <a:r>
              <a:rPr lang="en-US" sz="2000" b="1" dirty="0"/>
              <a:t> (Project)</a:t>
            </a:r>
          </a:p>
        </p:txBody>
      </p:sp>
    </p:spTree>
    <p:extLst>
      <p:ext uri="{BB962C8B-B14F-4D97-AF65-F5344CB8AC3E}">
        <p14:creationId xmlns:p14="http://schemas.microsoft.com/office/powerpoint/2010/main" val="2018665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C5EFC6E6-EA08-AB45-9FB5-9249D63B8CC9}"/>
              </a:ext>
            </a:extLst>
          </p:cNvPr>
          <p:cNvSpPr txBox="1">
            <a:spLocks/>
          </p:cNvSpPr>
          <p:nvPr/>
        </p:nvSpPr>
        <p:spPr>
          <a:xfrm>
            <a:off x="7408567" y="152905"/>
            <a:ext cx="1473597" cy="584775"/>
          </a:xfrm>
          <a:prstGeom prst="rect">
            <a:avLst/>
          </a:prstGeom>
          <a:solidFill>
            <a:srgbClr val="1C2DC0"/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CPMK/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sub-CPMK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096DD-3D81-4F4C-AF07-ED10E9919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9270" y="8843264"/>
            <a:ext cx="520192" cy="5201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564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F75A6-5C23-C246-B185-F7304C61B2B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758E44-340C-454D-885C-B271D6B8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8366" y="6468312"/>
            <a:ext cx="2132013" cy="363538"/>
          </a:xfrm>
        </p:spPr>
        <p:txBody>
          <a:bodyPr/>
          <a:lstStyle/>
          <a:p>
            <a:fld id="{5AB43B6D-653A-8A4D-9BC6-BE4278AC1041}" type="datetime1">
              <a:rPr lang="en-ID" smtClean="0"/>
              <a:t>17/08/22</a:t>
            </a:fld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F355E9E-3141-844C-A501-202B56A39FEB}"/>
              </a:ext>
            </a:extLst>
          </p:cNvPr>
          <p:cNvSpPr txBox="1">
            <a:spLocks/>
          </p:cNvSpPr>
          <p:nvPr/>
        </p:nvSpPr>
        <p:spPr>
          <a:xfrm>
            <a:off x="379301" y="4653136"/>
            <a:ext cx="5416835" cy="10366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838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pemicu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</a:p>
          <a:p>
            <a:pPr marL="96838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instruksi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-project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Sub-CPMK 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380387-17C5-9441-F045-D2767C2D4176}"/>
              </a:ext>
            </a:extLst>
          </p:cNvPr>
          <p:cNvCxnSpPr>
            <a:cxnSpLocks/>
            <a:stCxn id="61" idx="2"/>
            <a:endCxn id="36" idx="0"/>
          </p:cNvCxnSpPr>
          <p:nvPr/>
        </p:nvCxnSpPr>
        <p:spPr bwMode="auto">
          <a:xfrm flipH="1">
            <a:off x="3087719" y="737680"/>
            <a:ext cx="5057647" cy="3915456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2F37564-7094-A1D2-BF4C-9353D42A85D5}"/>
              </a:ext>
            </a:extLst>
          </p:cNvPr>
          <p:cNvSpPr txBox="1"/>
          <p:nvPr/>
        </p:nvSpPr>
        <p:spPr>
          <a:xfrm>
            <a:off x="4054923" y="3686362"/>
            <a:ext cx="37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6</a:t>
            </a: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34C2CD03-1252-268A-6913-4BFB6B937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014941"/>
              </p:ext>
            </p:extLst>
          </p:nvPr>
        </p:nvGraphicFramePr>
        <p:xfrm>
          <a:off x="261835" y="535338"/>
          <a:ext cx="6956579" cy="3813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920">
                  <a:extLst>
                    <a:ext uri="{9D8B030D-6E8A-4147-A177-3AD203B41FA5}">
                      <a16:colId xmlns:a16="http://schemas.microsoft.com/office/drawing/2014/main" val="2477695340"/>
                    </a:ext>
                  </a:extLst>
                </a:gridCol>
                <a:gridCol w="1969229">
                  <a:extLst>
                    <a:ext uri="{9D8B030D-6E8A-4147-A177-3AD203B41FA5}">
                      <a16:colId xmlns:a16="http://schemas.microsoft.com/office/drawing/2014/main" val="1544937741"/>
                    </a:ext>
                  </a:extLst>
                </a:gridCol>
                <a:gridCol w="2790430">
                  <a:extLst>
                    <a:ext uri="{9D8B030D-6E8A-4147-A177-3AD203B41FA5}">
                      <a16:colId xmlns:a16="http://schemas.microsoft.com/office/drawing/2014/main" val="2000235934"/>
                    </a:ext>
                  </a:extLst>
                </a:gridCol>
              </a:tblGrid>
              <a:tr h="406969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Sub-CPMK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Masalah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pada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kasus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869266"/>
                  </a:ext>
                </a:extLst>
              </a:tr>
              <a:tr h="565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Kasus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pemicu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Instruksi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Project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13193"/>
                  </a:ext>
                </a:extLst>
              </a:tr>
              <a:tr h="59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Penentuan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jumlah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sample 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50 sample- </a:t>
                      </a:r>
                      <a:r>
                        <a:rPr lang="en-US" altLang="en-US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jumlah</a:t>
                      </a:r>
                      <a:r>
                        <a:rPr lang="en-US" alt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altLang="en-US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penduduk</a:t>
                      </a:r>
                      <a:r>
                        <a:rPr lang="en-US" alt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6000 </a:t>
                      </a:r>
                      <a:r>
                        <a:rPr lang="en-US" altLang="en-US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jiwa</a:t>
                      </a:r>
                      <a:r>
                        <a:rPr lang="en-US" alt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err="1">
                          <a:solidFill>
                            <a:srgbClr val="5361CA"/>
                          </a:solidFill>
                        </a:rPr>
                        <a:t>Membuat</a:t>
                      </a:r>
                      <a:r>
                        <a:rPr lang="en-US" altLang="en-US" sz="2000" dirty="0">
                          <a:solidFill>
                            <a:srgbClr val="5361CA"/>
                          </a:solidFill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rgbClr val="5361CA"/>
                          </a:solidFill>
                        </a:rPr>
                        <a:t>produk</a:t>
                      </a:r>
                      <a:r>
                        <a:rPr lang="en-US" altLang="en-US" sz="2000" dirty="0">
                          <a:solidFill>
                            <a:srgbClr val="5361CA"/>
                          </a:solidFill>
                        </a:rPr>
                        <a:t> yang </a:t>
                      </a:r>
                      <a:r>
                        <a:rPr lang="en-US" altLang="en-US" sz="2000" dirty="0" err="1">
                          <a:solidFill>
                            <a:srgbClr val="5361CA"/>
                          </a:solidFill>
                        </a:rPr>
                        <a:t>membutuhkan</a:t>
                      </a:r>
                      <a:r>
                        <a:rPr lang="en-US" altLang="en-US" sz="2000" dirty="0">
                          <a:solidFill>
                            <a:srgbClr val="5361CA"/>
                          </a:solidFill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rgbClr val="5361CA"/>
                          </a:solidFill>
                        </a:rPr>
                        <a:t>pemahaman</a:t>
                      </a:r>
                      <a:r>
                        <a:rPr lang="en-US" altLang="en-US" sz="2000" dirty="0">
                          <a:solidFill>
                            <a:srgbClr val="5361CA"/>
                          </a:solidFill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rgbClr val="5361CA"/>
                          </a:solidFill>
                        </a:rPr>
                        <a:t>semua</a:t>
                      </a:r>
                      <a:r>
                        <a:rPr lang="en-US" altLang="en-US" sz="2000" dirty="0">
                          <a:solidFill>
                            <a:srgbClr val="5361CA"/>
                          </a:solidFill>
                        </a:rPr>
                        <a:t> sub-CPMK (</a:t>
                      </a:r>
                      <a:r>
                        <a:rPr lang="en-US" altLang="en-US" sz="2000" dirty="0" err="1">
                          <a:solidFill>
                            <a:srgbClr val="5361CA"/>
                          </a:solidFill>
                        </a:rPr>
                        <a:t>bagian</a:t>
                      </a:r>
                      <a:r>
                        <a:rPr lang="en-US" altLang="en-US" sz="2000" dirty="0">
                          <a:solidFill>
                            <a:srgbClr val="5361CA"/>
                          </a:solidFill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rgbClr val="5361CA"/>
                          </a:solidFill>
                        </a:rPr>
                        <a:t>dari</a:t>
                      </a:r>
                      <a:r>
                        <a:rPr lang="en-US" altLang="en-US" sz="2000" dirty="0">
                          <a:solidFill>
                            <a:srgbClr val="5361CA"/>
                          </a:solidFill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rgbClr val="5361CA"/>
                          </a:solidFill>
                        </a:rPr>
                        <a:t>kompetensi</a:t>
                      </a:r>
                      <a:r>
                        <a:rPr lang="en-US" altLang="en-US" sz="2000" dirty="0">
                          <a:solidFill>
                            <a:srgbClr val="5361CA"/>
                          </a:solidFill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rgbClr val="5361CA"/>
                          </a:solidFill>
                        </a:rPr>
                        <a:t>profil</a:t>
                      </a:r>
                      <a:r>
                        <a:rPr lang="en-US" altLang="en-US" sz="2000" dirty="0">
                          <a:solidFill>
                            <a:srgbClr val="5361CA"/>
                          </a:solidFill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rgbClr val="5361CA"/>
                          </a:solidFill>
                        </a:rPr>
                        <a:t>lulusan</a:t>
                      </a:r>
                      <a:r>
                        <a:rPr lang="en-US" altLang="en-US" sz="2000" dirty="0">
                          <a:solidFill>
                            <a:srgbClr val="5361CA"/>
                          </a:solidFill>
                        </a:rPr>
                        <a:t>)</a:t>
                      </a: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02355"/>
                  </a:ext>
                </a:extLst>
              </a:tr>
              <a:tr h="59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Metode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penarikan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sample 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di </a:t>
                      </a:r>
                      <a:r>
                        <a:rPr lang="en-US" altLang="en-US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satu</a:t>
                      </a:r>
                      <a:r>
                        <a:rPr lang="en-US" alt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altLang="en-US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sekolah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614340"/>
                  </a:ext>
                </a:extLst>
              </a:tr>
              <a:tr h="374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Karakteristik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sample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guru-guru 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383980"/>
                  </a:ext>
                </a:extLst>
              </a:tr>
              <a:tr h="59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Managing data  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13856"/>
                  </a:ext>
                </a:extLst>
              </a:tr>
              <a:tr h="59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Analyzing data 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94052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51FA9C4-1F88-9A24-7B9A-6173E34DF219}"/>
              </a:ext>
            </a:extLst>
          </p:cNvPr>
          <p:cNvSpPr txBox="1"/>
          <p:nvPr/>
        </p:nvSpPr>
        <p:spPr>
          <a:xfrm>
            <a:off x="261836" y="-27384"/>
            <a:ext cx="373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96929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>
            <a:extLst>
              <a:ext uri="{FF2B5EF4-FFF2-40B4-BE49-F238E27FC236}">
                <a16:creationId xmlns:a16="http://schemas.microsoft.com/office/drawing/2014/main" id="{C5EFC6E6-EA08-AB45-9FB5-9249D63B8CC9}"/>
              </a:ext>
            </a:extLst>
          </p:cNvPr>
          <p:cNvSpPr txBox="1">
            <a:spLocks/>
          </p:cNvSpPr>
          <p:nvPr/>
        </p:nvSpPr>
        <p:spPr>
          <a:xfrm>
            <a:off x="7408567" y="152905"/>
            <a:ext cx="1473597" cy="584775"/>
          </a:xfrm>
          <a:prstGeom prst="rect">
            <a:avLst/>
          </a:prstGeom>
          <a:solidFill>
            <a:srgbClr val="1C2DC0"/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CPMK/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sub-CPMK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096DD-3D81-4F4C-AF07-ED10E9919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9270" y="8843264"/>
            <a:ext cx="520192" cy="520192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564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5F75A6-5C23-C246-B185-F7304C61B2B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3758E44-340C-454D-885C-B271D6B8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8366" y="6468312"/>
            <a:ext cx="2132013" cy="363538"/>
          </a:xfrm>
        </p:spPr>
        <p:txBody>
          <a:bodyPr/>
          <a:lstStyle/>
          <a:p>
            <a:fld id="{5AB43B6D-653A-8A4D-9BC6-BE4278AC1041}" type="datetime1">
              <a:rPr lang="en-ID" smtClean="0"/>
              <a:t>17/08/22</a:t>
            </a:fld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5380387-17C5-9441-F045-D2767C2D4176}"/>
              </a:ext>
            </a:extLst>
          </p:cNvPr>
          <p:cNvCxnSpPr>
            <a:cxnSpLocks/>
            <a:stCxn id="61" idx="2"/>
          </p:cNvCxnSpPr>
          <p:nvPr/>
        </p:nvCxnSpPr>
        <p:spPr bwMode="auto">
          <a:xfrm flipH="1">
            <a:off x="2404461" y="737680"/>
            <a:ext cx="5740905" cy="4102948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2F37564-7094-A1D2-BF4C-9353D42A85D5}"/>
              </a:ext>
            </a:extLst>
          </p:cNvPr>
          <p:cNvSpPr txBox="1"/>
          <p:nvPr/>
        </p:nvSpPr>
        <p:spPr>
          <a:xfrm>
            <a:off x="4054923" y="3686362"/>
            <a:ext cx="37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6</a:t>
            </a: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34C2CD03-1252-268A-6913-4BFB6B937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17315"/>
              </p:ext>
            </p:extLst>
          </p:nvPr>
        </p:nvGraphicFramePr>
        <p:xfrm>
          <a:off x="261835" y="535338"/>
          <a:ext cx="6956579" cy="3813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920">
                  <a:extLst>
                    <a:ext uri="{9D8B030D-6E8A-4147-A177-3AD203B41FA5}">
                      <a16:colId xmlns:a16="http://schemas.microsoft.com/office/drawing/2014/main" val="2477695340"/>
                    </a:ext>
                  </a:extLst>
                </a:gridCol>
                <a:gridCol w="1969229">
                  <a:extLst>
                    <a:ext uri="{9D8B030D-6E8A-4147-A177-3AD203B41FA5}">
                      <a16:colId xmlns:a16="http://schemas.microsoft.com/office/drawing/2014/main" val="1544937741"/>
                    </a:ext>
                  </a:extLst>
                </a:gridCol>
                <a:gridCol w="2790430">
                  <a:extLst>
                    <a:ext uri="{9D8B030D-6E8A-4147-A177-3AD203B41FA5}">
                      <a16:colId xmlns:a16="http://schemas.microsoft.com/office/drawing/2014/main" val="2000235934"/>
                    </a:ext>
                  </a:extLst>
                </a:gridCol>
              </a:tblGrid>
              <a:tr h="406969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Sub-CPMK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Masalah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pada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kasus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869266"/>
                  </a:ext>
                </a:extLst>
              </a:tr>
              <a:tr h="565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Kasus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pemicu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Instruksi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Project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13193"/>
                  </a:ext>
                </a:extLst>
              </a:tr>
              <a:tr h="59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Penentuan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jumlah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sample 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50 sample- </a:t>
                      </a:r>
                      <a:r>
                        <a:rPr lang="en-US" altLang="en-US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jumlah</a:t>
                      </a:r>
                      <a:r>
                        <a:rPr lang="en-US" alt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altLang="en-US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penduduk</a:t>
                      </a:r>
                      <a:r>
                        <a:rPr lang="en-US" alt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6000 </a:t>
                      </a:r>
                      <a:r>
                        <a:rPr lang="en-US" altLang="en-US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jiwa</a:t>
                      </a:r>
                      <a:r>
                        <a:rPr lang="en-US" alt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 err="1">
                          <a:solidFill>
                            <a:srgbClr val="5361CA"/>
                          </a:solidFill>
                        </a:rPr>
                        <a:t>Buat</a:t>
                      </a:r>
                      <a:r>
                        <a:rPr lang="en-US" altLang="en-US" sz="2000" dirty="0">
                          <a:solidFill>
                            <a:srgbClr val="5361CA"/>
                          </a:solidFill>
                        </a:rPr>
                        <a:t> Proposal/</a:t>
                      </a:r>
                      <a:r>
                        <a:rPr lang="en-US" altLang="en-US" sz="2000" dirty="0" err="1">
                          <a:solidFill>
                            <a:srgbClr val="5361CA"/>
                          </a:solidFill>
                        </a:rPr>
                        <a:t>rencana</a:t>
                      </a:r>
                      <a:r>
                        <a:rPr lang="en-US" altLang="en-US" sz="2000" dirty="0">
                          <a:solidFill>
                            <a:srgbClr val="5361CA"/>
                          </a:solidFill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rgbClr val="5361CA"/>
                          </a:solidFill>
                        </a:rPr>
                        <a:t>pelaksanaan</a:t>
                      </a:r>
                      <a:r>
                        <a:rPr lang="en-US" altLang="en-US" sz="2000" dirty="0">
                          <a:solidFill>
                            <a:srgbClr val="5361CA"/>
                          </a:solidFill>
                        </a:rPr>
                        <a:t> </a:t>
                      </a:r>
                      <a:r>
                        <a:rPr lang="en-US" altLang="en-US" sz="2000" i="1" dirty="0">
                          <a:solidFill>
                            <a:srgbClr val="5361CA"/>
                          </a:solidFill>
                        </a:rPr>
                        <a:t>Quick count </a:t>
                      </a:r>
                      <a:r>
                        <a:rPr lang="en-US" altLang="en-US" sz="2000" dirty="0">
                          <a:solidFill>
                            <a:srgbClr val="5361CA"/>
                          </a:solidFill>
                        </a:rPr>
                        <a:t>yang </a:t>
                      </a:r>
                      <a:r>
                        <a:rPr lang="en-US" altLang="en-US" sz="2000" dirty="0" err="1">
                          <a:solidFill>
                            <a:srgbClr val="5361CA"/>
                          </a:solidFill>
                        </a:rPr>
                        <a:t>dapat</a:t>
                      </a:r>
                      <a:r>
                        <a:rPr lang="en-US" altLang="en-US" sz="2000" dirty="0">
                          <a:solidFill>
                            <a:srgbClr val="5361CA"/>
                          </a:solidFill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rgbClr val="5361CA"/>
                          </a:solidFill>
                        </a:rPr>
                        <a:t>dipertanggung-jawabkan</a:t>
                      </a:r>
                      <a:endParaRPr lang="en-US" altLang="en-US" sz="2000" dirty="0">
                        <a:solidFill>
                          <a:srgbClr val="5361CA"/>
                        </a:solidFill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202355"/>
                  </a:ext>
                </a:extLst>
              </a:tr>
              <a:tr h="59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Metode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penarikan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sample 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di </a:t>
                      </a:r>
                      <a:r>
                        <a:rPr lang="en-US" altLang="en-US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satu</a:t>
                      </a:r>
                      <a:r>
                        <a:rPr lang="en-US" alt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en-US" altLang="en-US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sekolah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614340"/>
                  </a:ext>
                </a:extLst>
              </a:tr>
              <a:tr h="374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 err="1">
                          <a:solidFill>
                            <a:schemeClr val="tx1"/>
                          </a:solidFill>
                        </a:rPr>
                        <a:t>Karakteristik</a:t>
                      </a: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 sample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guru-guru </a:t>
                      </a:r>
                      <a:endParaRPr lang="en-US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383980"/>
                  </a:ext>
                </a:extLst>
              </a:tr>
              <a:tr h="59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Managing data  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13856"/>
                  </a:ext>
                </a:extLst>
              </a:tr>
              <a:tr h="59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</a:rPr>
                        <a:t>Analyzing data  </a:t>
                      </a: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94052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51FA9C4-1F88-9A24-7B9A-6173E34DF219}"/>
              </a:ext>
            </a:extLst>
          </p:cNvPr>
          <p:cNvSpPr txBox="1"/>
          <p:nvPr/>
        </p:nvSpPr>
        <p:spPr>
          <a:xfrm>
            <a:off x="261836" y="-27384"/>
            <a:ext cx="373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998A6C-D0B3-D1DE-6144-784BEAC9AAD9}"/>
              </a:ext>
            </a:extLst>
          </p:cNvPr>
          <p:cNvSpPr txBox="1">
            <a:spLocks/>
          </p:cNvSpPr>
          <p:nvPr/>
        </p:nvSpPr>
        <p:spPr>
          <a:xfrm>
            <a:off x="261835" y="4870379"/>
            <a:ext cx="5416835" cy="10366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6838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Penyusunan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pemicu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</a:p>
          <a:p>
            <a:pPr marL="96838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instruksi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-project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Sub-CPMK </a:t>
            </a:r>
          </a:p>
        </p:txBody>
      </p:sp>
    </p:spTree>
    <p:extLst>
      <p:ext uri="{BB962C8B-B14F-4D97-AF65-F5344CB8AC3E}">
        <p14:creationId xmlns:p14="http://schemas.microsoft.com/office/powerpoint/2010/main" val="2744257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E4D53-F4B2-0A2B-AACE-B71569E9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PT Serif" panose="020A0603040505020204" pitchFamily="18" charset="77"/>
              </a:rPr>
              <a:t>Merancang</a:t>
            </a:r>
            <a:r>
              <a:rPr lang="en-US" dirty="0">
                <a:latin typeface="PT Serif" panose="020A0603040505020204" pitchFamily="18" charset="77"/>
              </a:rPr>
              <a:t> </a:t>
            </a:r>
            <a:r>
              <a:rPr lang="en-US" dirty="0" err="1">
                <a:latin typeface="PT Serif" panose="020A0603040505020204" pitchFamily="18" charset="77"/>
              </a:rPr>
              <a:t>PjBL</a:t>
            </a:r>
            <a:r>
              <a:rPr lang="en-US" dirty="0">
                <a:latin typeface="PT Serif" panose="020A0603040505020204" pitchFamily="18" charset="77"/>
              </a:rPr>
              <a:t> </a:t>
            </a:r>
            <a:r>
              <a:rPr lang="en-US" dirty="0" err="1">
                <a:latin typeface="PT Serif" panose="020A0603040505020204" pitchFamily="18" charset="77"/>
              </a:rPr>
              <a:t>sesuai</a:t>
            </a:r>
            <a:r>
              <a:rPr lang="en-US" dirty="0">
                <a:latin typeface="PT Serif" panose="020A0603040505020204" pitchFamily="18" charset="77"/>
              </a:rPr>
              <a:t> CPMK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E624C1-1EBC-2C2A-6C8F-CFF6B4AA6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43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D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with the Essential Question/Instruction.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 Plan for the Project.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Create a Schedule. 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tergantung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tingkat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kesulitan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Monitor the Students and the Progress of the Project.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Assess the Outcome. 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rubrik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/checklist </a:t>
            </a: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sesuai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sub-CPMK</a:t>
            </a:r>
            <a:endParaRPr lang="en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Evaluate the Experience. 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Self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revisi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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rencana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revisi</a:t>
            </a:r>
            <a:endParaRPr lang="en-I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peer evaluation 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diskusi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revisi</a:t>
            </a:r>
            <a:endParaRPr lang="en-ID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Supervisor evaluation: feedback 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rencana</a:t>
            </a:r>
            <a:r>
              <a:rPr lang="en-ID" sz="2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ID" sz="20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revisi</a:t>
            </a:r>
            <a:endParaRPr lang="en-I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/>
            <a:endParaRPr lang="en-ID" sz="20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I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8B83E-EDEF-8268-DE92-A046FD16B4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</p:spTree>
    <p:extLst>
      <p:ext uri="{BB962C8B-B14F-4D97-AF65-F5344CB8AC3E}">
        <p14:creationId xmlns:p14="http://schemas.microsoft.com/office/powerpoint/2010/main" val="3649987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1">
            <a:extLst>
              <a:ext uri="{FF2B5EF4-FFF2-40B4-BE49-F238E27FC236}">
                <a16:creationId xmlns:a16="http://schemas.microsoft.com/office/drawing/2014/main" id="{51B1FA06-BF4E-6359-365E-24521812C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1400" b="1">
                <a:solidFill>
                  <a:srgbClr val="1F497D"/>
                </a:solidFill>
                <a:latin typeface="Trebuchet MS" panose="020B0703020202090204" pitchFamily="34" charset="0"/>
              </a:rPr>
              <a:t>ikehusen@yahoo.com</a:t>
            </a:r>
          </a:p>
        </p:txBody>
      </p:sp>
      <p:sp>
        <p:nvSpPr>
          <p:cNvPr id="126978" name="Text Box 2">
            <a:extLst>
              <a:ext uri="{FF2B5EF4-FFF2-40B4-BE49-F238E27FC236}">
                <a16:creationId xmlns:a16="http://schemas.microsoft.com/office/drawing/2014/main" id="{EFC37512-4C64-A5C1-0873-6827A697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EC460EE3-1907-7746-B949-CC77FD77D4FC}" type="slidenum">
              <a:rPr lang="en-US" altLang="en-US" sz="1400" b="1">
                <a:solidFill>
                  <a:srgbClr val="1F497D"/>
                </a:solidFill>
                <a:latin typeface="Trebuchet MS" panose="020B0703020202090204" pitchFamily="34" charset="0"/>
              </a:rPr>
              <a:pPr algn="r" eaLnBrk="1" hangingPunct="1">
                <a:lnSpc>
                  <a:spcPct val="100000"/>
                </a:lnSpc>
              </a:pPr>
              <a:t>38</a:t>
            </a:fld>
            <a:endParaRPr lang="en-US" altLang="en-US" sz="1400" b="1">
              <a:solidFill>
                <a:srgbClr val="1F497D"/>
              </a:solidFill>
              <a:latin typeface="Trebuchet MS" panose="020B0703020202090204" pitchFamily="34" charset="0"/>
            </a:endParaRPr>
          </a:p>
        </p:txBody>
      </p:sp>
      <p:pic>
        <p:nvPicPr>
          <p:cNvPr id="126979" name="Picture 3">
            <a:extLst>
              <a:ext uri="{FF2B5EF4-FFF2-40B4-BE49-F238E27FC236}">
                <a16:creationId xmlns:a16="http://schemas.microsoft.com/office/drawing/2014/main" id="{AC126A05-A75A-7C51-89DE-4E6011A0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638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0BAA7-E590-33C2-E51C-1CF3A4FEB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6" y="470950"/>
            <a:ext cx="8964488" cy="62489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800" dirty="0"/>
              <a:t>Mastery of content is equivalent to that in traditional courses in short term studies (</a:t>
            </a:r>
            <a:r>
              <a:rPr lang="en-ID" sz="1800" dirty="0" err="1"/>
              <a:t>Aspy</a:t>
            </a:r>
            <a:r>
              <a:rPr lang="en-ID" sz="1800" dirty="0"/>
              <a:t> et al., 1993). 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800" dirty="0"/>
              <a:t>PBL students scored higher in clinically-oriented exams (</a:t>
            </a:r>
            <a:r>
              <a:rPr lang="en-ID" sz="1800" dirty="0" err="1"/>
              <a:t>Mennin</a:t>
            </a:r>
            <a:r>
              <a:rPr lang="en-ID" sz="1800" dirty="0"/>
              <a:t> et al., 1993; Vernon &amp; Blake, 1993).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800" dirty="0"/>
              <a:t>Better clinical performance in residency programmes  (</a:t>
            </a:r>
            <a:r>
              <a:rPr lang="en-ID" sz="1800" dirty="0" err="1"/>
              <a:t>Mennin</a:t>
            </a:r>
            <a:r>
              <a:rPr lang="en-ID" sz="1800" dirty="0"/>
              <a:t> et al., 1993).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800" dirty="0"/>
              <a:t>PBL students scored higher in problem solving, self evaluation, and data gathering in behavioural science (Albanese &amp; Mitchell, 1993; Gallagher et al., 1992).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800" dirty="0"/>
              <a:t>Standardised tests favour traditional teaching (Vernon &amp; Blake, 1993). 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800" dirty="0"/>
              <a:t>Content knowledge of students in PBL is not as good as those in the traditional method (Albanese &amp; Mitchell, 1993; Vernon, 1995).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800" dirty="0"/>
              <a:t>Knowledge gaps in PBL-trained peers (Albanese &amp; Mitchell, 1993).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800" dirty="0"/>
              <a:t>PBL students fare better in long-term retention  (Farnsworth, 1994).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800" dirty="0"/>
              <a:t>Improved attitudes (Bridges &amp; </a:t>
            </a:r>
            <a:r>
              <a:rPr lang="en-ID" sz="1800" dirty="0" err="1"/>
              <a:t>Halliger</a:t>
            </a:r>
            <a:r>
              <a:rPr lang="en-ID" sz="1800" dirty="0"/>
              <a:t>, 1991; Pincus, 995).</a:t>
            </a:r>
          </a:p>
          <a:p>
            <a:pPr>
              <a:lnSpc>
                <a:spcPct val="9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ID" sz="1800" dirty="0" err="1"/>
              <a:t>Friendliereducationalclimate</a:t>
            </a:r>
            <a:r>
              <a:rPr lang="en-ID" sz="1800" dirty="0"/>
              <a:t>(Schmidtetal.,1992). </a:t>
            </a:r>
          </a:p>
          <a:p>
            <a:pPr>
              <a:buFont typeface="+mj-lt"/>
              <a:buAutoNum type="arabicPeriod"/>
            </a:pPr>
            <a:r>
              <a:rPr lang="en-ID" sz="1800" dirty="0"/>
              <a:t>Choi I, Lee AK: Designing and implementing a case-based learning environment for enhancing ill-structured problem solving: classroom management problems for prospective teachers , in Education Tech Research Dev (2009) 57:99–129 DOI 10.1007/s11423-008-9089-2 </a:t>
            </a:r>
          </a:p>
          <a:p>
            <a:pPr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52D64-F054-B056-9BAE-9CD07E1F97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10/22/21</a:t>
            </a:r>
          </a:p>
        </p:txBody>
      </p:sp>
    </p:spTree>
    <p:extLst>
      <p:ext uri="{BB962C8B-B14F-4D97-AF65-F5344CB8AC3E}">
        <p14:creationId xmlns:p14="http://schemas.microsoft.com/office/powerpoint/2010/main" val="403537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A63C6A79-B03A-DAA8-DA35-924923332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3817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endParaRPr lang="en-US" altLang="en-US" sz="1400" b="1">
              <a:solidFill>
                <a:srgbClr val="1F497D"/>
              </a:solidFill>
              <a:latin typeface="Trebuchet MS" panose="020B0703020202090204" pitchFamily="34" charset="0"/>
            </a:endParaRPr>
          </a:p>
          <a:p>
            <a:pPr algn="ctr" eaLnBrk="1" hangingPunct="1">
              <a:lnSpc>
                <a:spcPct val="100000"/>
              </a:lnSpc>
            </a:pPr>
            <a:r>
              <a:rPr lang="en-US" altLang="en-US" sz="1400" b="1">
                <a:solidFill>
                  <a:srgbClr val="1F497D"/>
                </a:solidFill>
                <a:latin typeface="Trebuchet MS" panose="020B0703020202090204" pitchFamily="34" charset="0"/>
              </a:rPr>
              <a:t>ike.husen@unpad.ac.id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32589DDE-D3A2-493B-3783-9A59925C3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3699FBE0-F149-2D43-A992-DE678392112B}" type="slidenum">
              <a:rPr lang="en-US" altLang="en-US" sz="1400" b="1">
                <a:solidFill>
                  <a:srgbClr val="FFFFFF"/>
                </a:solidFill>
                <a:latin typeface="Trebuchet MS" panose="020B0703020202090204" pitchFamily="34" charset="0"/>
              </a:rPr>
              <a:pPr algn="r" eaLnBrk="1" hangingPunct="1">
                <a:lnSpc>
                  <a:spcPct val="100000"/>
                </a:lnSpc>
              </a:pPr>
              <a:t>4</a:t>
            </a:fld>
            <a:endParaRPr lang="en-US" altLang="en-US" sz="1400" b="1">
              <a:solidFill>
                <a:srgbClr val="FFFFFF"/>
              </a:solidFill>
              <a:latin typeface="Trebuchet MS" panose="020B0703020202090204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DC90926-56F3-DF2A-5FDB-EBA81C09D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11125"/>
            <a:ext cx="6952010" cy="24607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200" dirty="0" err="1">
                <a:solidFill>
                  <a:srgbClr val="5361CA"/>
                </a:solidFill>
              </a:rPr>
              <a:t>Berdasarkan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penelusuran</a:t>
            </a:r>
            <a:r>
              <a:rPr lang="en-US" altLang="en-US" sz="2200" dirty="0">
                <a:solidFill>
                  <a:srgbClr val="5361CA"/>
                </a:solidFill>
              </a:rPr>
              <a:t>, </a:t>
            </a:r>
            <a:r>
              <a:rPr lang="en-US" altLang="en-US" sz="2200" dirty="0" err="1">
                <a:solidFill>
                  <a:srgbClr val="5361CA"/>
                </a:solidFill>
              </a:rPr>
              <a:t>diketahui</a:t>
            </a:r>
            <a:r>
              <a:rPr lang="en-US" altLang="en-US" sz="2200" dirty="0">
                <a:solidFill>
                  <a:srgbClr val="5361CA"/>
                </a:solidFill>
              </a:rPr>
              <a:t> data survey </a:t>
            </a:r>
            <a:r>
              <a:rPr lang="en-US" altLang="en-US" sz="2200" dirty="0" err="1">
                <a:solidFill>
                  <a:srgbClr val="5361CA"/>
                </a:solidFill>
              </a:rPr>
              <a:t>perhitungan</a:t>
            </a:r>
            <a:r>
              <a:rPr lang="en-US" altLang="en-US" sz="2200" dirty="0">
                <a:solidFill>
                  <a:srgbClr val="5361CA"/>
                </a:solidFill>
              </a:rPr>
              <a:t> QC </a:t>
            </a:r>
            <a:r>
              <a:rPr lang="en-US" altLang="en-US" sz="2200" dirty="0" err="1">
                <a:solidFill>
                  <a:srgbClr val="5361CA"/>
                </a:solidFill>
              </a:rPr>
              <a:t>dilakukan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terhadap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b="1" dirty="0">
                <a:solidFill>
                  <a:srgbClr val="5361CA"/>
                </a:solidFill>
              </a:rPr>
              <a:t>50 sample </a:t>
            </a:r>
            <a:r>
              <a:rPr lang="en-US" altLang="en-US" sz="2200" dirty="0" err="1">
                <a:solidFill>
                  <a:srgbClr val="5361CA"/>
                </a:solidFill>
              </a:rPr>
              <a:t>dari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jumlah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penduduk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b="1" dirty="0">
                <a:solidFill>
                  <a:srgbClr val="5361CA"/>
                </a:solidFill>
              </a:rPr>
              <a:t>6000 </a:t>
            </a:r>
            <a:r>
              <a:rPr lang="en-US" altLang="en-US" sz="2200" b="1" dirty="0" err="1">
                <a:solidFill>
                  <a:srgbClr val="5361CA"/>
                </a:solidFill>
              </a:rPr>
              <a:t>jiwa</a:t>
            </a:r>
            <a:r>
              <a:rPr lang="en-US" altLang="en-US" sz="2200" b="1" dirty="0">
                <a:solidFill>
                  <a:srgbClr val="5361CA"/>
                </a:solidFill>
              </a:rPr>
              <a:t> </a:t>
            </a:r>
            <a:r>
              <a:rPr lang="en-US" altLang="en-US" sz="2200" dirty="0">
                <a:solidFill>
                  <a:srgbClr val="5361CA"/>
                </a:solidFill>
              </a:rPr>
              <a:t>dan </a:t>
            </a:r>
            <a:r>
              <a:rPr lang="en-US" altLang="en-US" sz="2200" dirty="0" err="1">
                <a:solidFill>
                  <a:srgbClr val="5361CA"/>
                </a:solidFill>
              </a:rPr>
              <a:t>untuk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memudahkan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pelaksanaannya</a:t>
            </a:r>
            <a:r>
              <a:rPr lang="en-US" altLang="en-US" sz="2200" dirty="0">
                <a:solidFill>
                  <a:srgbClr val="5361CA"/>
                </a:solidFill>
              </a:rPr>
              <a:t>, sample </a:t>
            </a:r>
            <a:r>
              <a:rPr lang="en-US" altLang="en-US" sz="2200" dirty="0" err="1">
                <a:solidFill>
                  <a:srgbClr val="5361CA"/>
                </a:solidFill>
              </a:rPr>
              <a:t>dipilih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dari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b="1" dirty="0">
                <a:solidFill>
                  <a:srgbClr val="5361CA"/>
                </a:solidFill>
              </a:rPr>
              <a:t>guru-guru</a:t>
            </a:r>
            <a:r>
              <a:rPr lang="en-US" altLang="en-US" sz="2200" dirty="0">
                <a:solidFill>
                  <a:srgbClr val="5361CA"/>
                </a:solidFill>
              </a:rPr>
              <a:t> di </a:t>
            </a:r>
            <a:r>
              <a:rPr lang="en-US" altLang="en-US" sz="2200" b="1" dirty="0" err="1">
                <a:solidFill>
                  <a:srgbClr val="5361CA"/>
                </a:solidFill>
              </a:rPr>
              <a:t>satu</a:t>
            </a:r>
            <a:r>
              <a:rPr lang="en-US" altLang="en-US" sz="2200" b="1" dirty="0">
                <a:solidFill>
                  <a:srgbClr val="5361CA"/>
                </a:solidFill>
              </a:rPr>
              <a:t> </a:t>
            </a:r>
            <a:r>
              <a:rPr lang="en-US" altLang="en-US" sz="2200" b="1" dirty="0" err="1">
                <a:solidFill>
                  <a:srgbClr val="5361CA"/>
                </a:solidFill>
              </a:rPr>
              <a:t>sekolah</a:t>
            </a:r>
            <a:r>
              <a:rPr lang="en-US" altLang="en-US" sz="2200" b="1" dirty="0">
                <a:solidFill>
                  <a:srgbClr val="5361CA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200" dirty="0" err="1">
                <a:solidFill>
                  <a:srgbClr val="5361CA"/>
                </a:solidFill>
              </a:rPr>
              <a:t>Pengolahan</a:t>
            </a:r>
            <a:r>
              <a:rPr lang="en-US" altLang="en-US" sz="2200" dirty="0">
                <a:solidFill>
                  <a:srgbClr val="5361CA"/>
                </a:solidFill>
              </a:rPr>
              <a:t> data </a:t>
            </a:r>
            <a:r>
              <a:rPr lang="en-US" altLang="en-US" sz="2200" dirty="0" err="1">
                <a:solidFill>
                  <a:srgbClr val="5361CA"/>
                </a:solidFill>
              </a:rPr>
              <a:t>tidak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menunjukkan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adanya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kesalahan</a:t>
            </a:r>
            <a:r>
              <a:rPr lang="en-US" altLang="en-US" sz="2200" dirty="0">
                <a:solidFill>
                  <a:srgbClr val="5361CA"/>
                </a:solidFill>
              </a:rPr>
              <a:t>.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1E59886F-683F-1BC7-769C-1610694D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2571883"/>
            <a:ext cx="2693874" cy="150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764A2786-5345-2F40-DABF-4B893DA0B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" y="4140816"/>
            <a:ext cx="6647086" cy="1783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200" b="1" dirty="0" err="1">
                <a:solidFill>
                  <a:srgbClr val="5361CA"/>
                </a:solidFill>
              </a:rPr>
              <a:t>Tugas</a:t>
            </a:r>
            <a:r>
              <a:rPr lang="en-US" altLang="en-US" sz="2200" b="1" dirty="0">
                <a:solidFill>
                  <a:srgbClr val="5361CA"/>
                </a:solidFill>
              </a:rPr>
              <a:t>: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200" dirty="0" err="1">
                <a:solidFill>
                  <a:srgbClr val="5361CA"/>
                </a:solidFill>
              </a:rPr>
              <a:t>Apa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penyebab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perbedaan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hasil</a:t>
            </a:r>
            <a:r>
              <a:rPr lang="en-US" altLang="en-US" sz="2200" dirty="0">
                <a:solidFill>
                  <a:srgbClr val="5361CA"/>
                </a:solidFill>
              </a:rPr>
              <a:t> QC-RC, dan </a:t>
            </a:r>
            <a:r>
              <a:rPr lang="en-US" altLang="en-US" sz="2200" dirty="0" err="1">
                <a:solidFill>
                  <a:srgbClr val="5361CA"/>
                </a:solidFill>
              </a:rPr>
              <a:t>apa</a:t>
            </a:r>
            <a:r>
              <a:rPr lang="en-US" altLang="en-US" sz="2200" dirty="0">
                <a:solidFill>
                  <a:srgbClr val="5361CA"/>
                </a:solidFill>
              </a:rPr>
              <a:t> saran </a:t>
            </a:r>
            <a:r>
              <a:rPr lang="en-US" altLang="en-US" sz="2200" dirty="0" err="1">
                <a:solidFill>
                  <a:srgbClr val="5361CA"/>
                </a:solidFill>
              </a:rPr>
              <a:t>untuk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mengatasinya</a:t>
            </a:r>
            <a:r>
              <a:rPr lang="en-US" altLang="en-US" sz="2200" dirty="0">
                <a:solidFill>
                  <a:srgbClr val="5361CA"/>
                </a:solidFill>
              </a:rPr>
              <a:t>? 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n-US" altLang="en-US" sz="2200" dirty="0" err="1">
                <a:solidFill>
                  <a:srgbClr val="5361CA"/>
                </a:solidFill>
              </a:rPr>
              <a:t>Susun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rencana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pelaksanaan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i="1" dirty="0">
                <a:solidFill>
                  <a:srgbClr val="5361CA"/>
                </a:solidFill>
              </a:rPr>
              <a:t>Quick count </a:t>
            </a:r>
            <a:r>
              <a:rPr lang="en-US" altLang="en-US" sz="2200" dirty="0">
                <a:solidFill>
                  <a:srgbClr val="5361CA"/>
                </a:solidFill>
              </a:rPr>
              <a:t>yang </a:t>
            </a:r>
            <a:r>
              <a:rPr lang="en-US" altLang="en-US" sz="2200" dirty="0" err="1">
                <a:solidFill>
                  <a:srgbClr val="5361CA"/>
                </a:solidFill>
              </a:rPr>
              <a:t>dapat</a:t>
            </a:r>
            <a:r>
              <a:rPr lang="en-US" altLang="en-US" sz="2200" dirty="0">
                <a:solidFill>
                  <a:srgbClr val="5361CA"/>
                </a:solidFill>
              </a:rPr>
              <a:t> </a:t>
            </a:r>
            <a:r>
              <a:rPr lang="en-US" altLang="en-US" sz="2200" dirty="0" err="1">
                <a:solidFill>
                  <a:srgbClr val="5361CA"/>
                </a:solidFill>
              </a:rPr>
              <a:t>dipertanggung-jawabkan</a:t>
            </a:r>
            <a:endParaRPr lang="en-US" altLang="en-US" sz="2200" dirty="0">
              <a:solidFill>
                <a:srgbClr val="5361CA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23187903-A4B8-C627-617D-3E8F1E5C7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" y="1412776"/>
            <a:ext cx="8842376" cy="424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14350" indent="-5127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75"/>
              </a:spcBef>
              <a:buClr>
                <a:srgbClr val="5361CA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400" dirty="0" err="1">
                <a:solidFill>
                  <a:srgbClr val="5361CA"/>
                </a:solidFill>
              </a:rPr>
              <a:t>Penentuan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jumlah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i="1" dirty="0">
                <a:solidFill>
                  <a:srgbClr val="5361CA"/>
                </a:solidFill>
              </a:rPr>
              <a:t>sample &amp; </a:t>
            </a:r>
            <a:r>
              <a:rPr lang="en-US" altLang="en-US" sz="2400" dirty="0" err="1">
                <a:solidFill>
                  <a:srgbClr val="5361CA"/>
                </a:solidFill>
              </a:rPr>
              <a:t>dampaknya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bila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tidak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sesuai</a:t>
            </a:r>
            <a:endParaRPr lang="en-US" altLang="en-US" sz="2400" dirty="0">
              <a:solidFill>
                <a:srgbClr val="5361CA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175"/>
              </a:spcBef>
              <a:buClr>
                <a:srgbClr val="5361CA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400" dirty="0" err="1">
                <a:solidFill>
                  <a:srgbClr val="5361CA"/>
                </a:solidFill>
              </a:rPr>
              <a:t>Metode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penarikan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i="1" dirty="0">
                <a:solidFill>
                  <a:srgbClr val="5361CA"/>
                </a:solidFill>
              </a:rPr>
              <a:t>sample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i="1" dirty="0">
                <a:solidFill>
                  <a:srgbClr val="5361CA"/>
                </a:solidFill>
              </a:rPr>
              <a:t>&amp; </a:t>
            </a:r>
            <a:r>
              <a:rPr lang="en-US" altLang="en-US" sz="2400" dirty="0" err="1">
                <a:solidFill>
                  <a:srgbClr val="5361CA"/>
                </a:solidFill>
              </a:rPr>
              <a:t>dampaknya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bila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tidak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sesuai</a:t>
            </a:r>
            <a:endParaRPr lang="en-US" altLang="en-US" sz="2400" dirty="0">
              <a:solidFill>
                <a:srgbClr val="5361CA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175"/>
              </a:spcBef>
              <a:buClr>
                <a:srgbClr val="5361CA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400" dirty="0" err="1">
                <a:solidFill>
                  <a:srgbClr val="5361CA"/>
                </a:solidFill>
              </a:rPr>
              <a:t>Karakteristik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pemilih</a:t>
            </a:r>
            <a:r>
              <a:rPr lang="en-US" altLang="en-US" sz="2400" dirty="0">
                <a:solidFill>
                  <a:srgbClr val="5361CA"/>
                </a:solidFill>
              </a:rPr>
              <a:t> &amp; </a:t>
            </a:r>
            <a:r>
              <a:rPr lang="en-US" altLang="en-US" sz="2400" dirty="0" err="1">
                <a:solidFill>
                  <a:srgbClr val="5361CA"/>
                </a:solidFill>
              </a:rPr>
              <a:t>berbagai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potensinya</a:t>
            </a:r>
            <a:endParaRPr lang="en-US" altLang="en-US" sz="2400" dirty="0">
              <a:solidFill>
                <a:srgbClr val="5361CA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175"/>
              </a:spcBef>
              <a:buClr>
                <a:srgbClr val="5361CA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400" dirty="0">
                <a:solidFill>
                  <a:srgbClr val="5361CA"/>
                </a:solidFill>
              </a:rPr>
              <a:t>Managing data </a:t>
            </a:r>
            <a:r>
              <a:rPr lang="en-US" altLang="en-US" sz="2400" i="1" dirty="0">
                <a:solidFill>
                  <a:srgbClr val="5361CA"/>
                </a:solidFill>
              </a:rPr>
              <a:t>&amp; </a:t>
            </a:r>
            <a:r>
              <a:rPr lang="en-US" altLang="en-US" sz="2400" dirty="0" err="1">
                <a:solidFill>
                  <a:srgbClr val="5361CA"/>
                </a:solidFill>
              </a:rPr>
              <a:t>dampaknya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bila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tidak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sesuai</a:t>
            </a:r>
            <a:endParaRPr lang="en-US" altLang="en-US" sz="2400" dirty="0">
              <a:solidFill>
                <a:srgbClr val="5361CA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175"/>
              </a:spcBef>
              <a:buClr>
                <a:srgbClr val="5361CA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400" dirty="0">
                <a:solidFill>
                  <a:srgbClr val="5361CA"/>
                </a:solidFill>
              </a:rPr>
              <a:t>Analyzing data </a:t>
            </a:r>
            <a:r>
              <a:rPr lang="en-US" altLang="en-US" sz="2400" i="1" dirty="0">
                <a:solidFill>
                  <a:srgbClr val="5361CA"/>
                </a:solidFill>
              </a:rPr>
              <a:t>&amp; </a:t>
            </a:r>
            <a:r>
              <a:rPr lang="en-US" altLang="en-US" sz="2400" dirty="0" err="1">
                <a:solidFill>
                  <a:srgbClr val="5361CA"/>
                </a:solidFill>
              </a:rPr>
              <a:t>dampaknya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bila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tidak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sesuai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1175"/>
              </a:spcBef>
              <a:buClr>
                <a:srgbClr val="5361CA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400" dirty="0" err="1">
                <a:solidFill>
                  <a:srgbClr val="5361CA"/>
                </a:solidFill>
              </a:rPr>
              <a:t>dsb</a:t>
            </a:r>
            <a:r>
              <a:rPr lang="en-US" altLang="en-US" sz="2400" dirty="0">
                <a:solidFill>
                  <a:srgbClr val="5361CA"/>
                </a:solidFill>
              </a:rPr>
              <a:t>.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92AF6C86-0050-4000-8F6C-3F30FF036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E06612F5-1926-BD43-826E-A0201978B57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</a:pPr>
              <a:t>5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0424E376-B389-69FE-D0D0-0535C4CB3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4509120"/>
            <a:ext cx="2973388" cy="118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1" name="Text Box 7">
            <a:extLst>
              <a:ext uri="{FF2B5EF4-FFF2-40B4-BE49-F238E27FC236}">
                <a16:creationId xmlns:a16="http://schemas.microsoft.com/office/drawing/2014/main" id="{C0ED77E9-F67B-D7FD-9207-90A582FA4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1400" b="1">
                <a:solidFill>
                  <a:srgbClr val="1F497D"/>
                </a:solidFill>
                <a:latin typeface="Trebuchet MS" panose="020B0703020202090204" pitchFamily="34" charset="0"/>
              </a:rPr>
              <a:t>ike.husen@unpad.ac.id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7D7678-2496-F75B-5E31-038FF4812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" y="23540"/>
            <a:ext cx="8669659" cy="102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algn="l" defTabSz="457200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algn="l" defTabSz="457200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algn="l" defTabSz="457200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l" defTabSz="457200" rtl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l" defTabSz="457200" rtl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l" defTabSz="457200" rtl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l" defTabSz="457200" rtl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altLang="en-US" sz="3200" b="1" dirty="0" err="1">
                <a:solidFill>
                  <a:srgbClr val="C00000"/>
                </a:solidFill>
              </a:rPr>
              <a:t>Untuk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menjawab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tugas</a:t>
            </a:r>
            <a:r>
              <a:rPr lang="en-US" altLang="en-US" sz="3200" b="1" dirty="0">
                <a:solidFill>
                  <a:srgbClr val="C00000"/>
                </a:solidFill>
              </a:rPr>
              <a:t>, </a:t>
            </a:r>
            <a:r>
              <a:rPr lang="en-US" altLang="en-US" sz="3200" b="1" dirty="0" err="1">
                <a:solidFill>
                  <a:srgbClr val="C00000"/>
                </a:solidFill>
              </a:rPr>
              <a:t>apa</a:t>
            </a:r>
            <a:r>
              <a:rPr lang="en-US" altLang="en-US" sz="3200" b="1" dirty="0">
                <a:solidFill>
                  <a:srgbClr val="C00000"/>
                </a:solidFill>
              </a:rPr>
              <a:t> yang </a:t>
            </a:r>
            <a:r>
              <a:rPr lang="en-US" altLang="en-US" sz="3200" b="1" dirty="0" err="1">
                <a:solidFill>
                  <a:srgbClr val="C00000"/>
                </a:solidFill>
              </a:rPr>
              <a:t>perlu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dipelajari</a:t>
            </a:r>
            <a:r>
              <a:rPr lang="en-US" altLang="en-US" sz="32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80835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23187903-A4B8-C627-617D-3E8F1E5C7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0" y="1124744"/>
            <a:ext cx="8842376" cy="424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14350" indent="-5127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175"/>
              </a:spcBef>
              <a:buClr>
                <a:srgbClr val="5361CA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400" dirty="0" err="1">
                <a:solidFill>
                  <a:srgbClr val="5361CA"/>
                </a:solidFill>
              </a:rPr>
              <a:t>Penentuan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jumlah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i="1" dirty="0">
                <a:solidFill>
                  <a:srgbClr val="5361CA"/>
                </a:solidFill>
              </a:rPr>
              <a:t>sample &amp; </a:t>
            </a:r>
            <a:r>
              <a:rPr lang="en-US" altLang="en-US" sz="2400" dirty="0" err="1">
                <a:solidFill>
                  <a:srgbClr val="5361CA"/>
                </a:solidFill>
              </a:rPr>
              <a:t>dampaknya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bila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tidak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sesuai</a:t>
            </a:r>
            <a:endParaRPr lang="en-US" altLang="en-US" sz="2400" dirty="0">
              <a:solidFill>
                <a:srgbClr val="5361CA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175"/>
              </a:spcBef>
              <a:buClr>
                <a:srgbClr val="5361CA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400" dirty="0" err="1">
                <a:solidFill>
                  <a:srgbClr val="5361CA"/>
                </a:solidFill>
              </a:rPr>
              <a:t>Metode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penarikan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i="1" dirty="0">
                <a:solidFill>
                  <a:srgbClr val="5361CA"/>
                </a:solidFill>
              </a:rPr>
              <a:t>sample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i="1" dirty="0">
                <a:solidFill>
                  <a:srgbClr val="5361CA"/>
                </a:solidFill>
              </a:rPr>
              <a:t>&amp; </a:t>
            </a:r>
            <a:r>
              <a:rPr lang="en-US" altLang="en-US" sz="2400" dirty="0" err="1">
                <a:solidFill>
                  <a:srgbClr val="5361CA"/>
                </a:solidFill>
              </a:rPr>
              <a:t>dampaknya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bila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tidak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sesuai</a:t>
            </a:r>
            <a:endParaRPr lang="en-US" altLang="en-US" sz="2400" dirty="0">
              <a:solidFill>
                <a:srgbClr val="5361CA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175"/>
              </a:spcBef>
              <a:buClr>
                <a:srgbClr val="5361CA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400" dirty="0" err="1">
                <a:solidFill>
                  <a:srgbClr val="5361CA"/>
                </a:solidFill>
              </a:rPr>
              <a:t>Karakteristik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pemilih</a:t>
            </a:r>
            <a:r>
              <a:rPr lang="en-US" altLang="en-US" sz="2400" dirty="0">
                <a:solidFill>
                  <a:srgbClr val="5361CA"/>
                </a:solidFill>
              </a:rPr>
              <a:t> &amp; </a:t>
            </a:r>
            <a:r>
              <a:rPr lang="en-US" altLang="en-US" sz="2400" dirty="0" err="1">
                <a:solidFill>
                  <a:srgbClr val="5361CA"/>
                </a:solidFill>
              </a:rPr>
              <a:t>berbagai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potensinya</a:t>
            </a:r>
            <a:endParaRPr lang="en-US" altLang="en-US" sz="2400" dirty="0">
              <a:solidFill>
                <a:srgbClr val="5361CA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175"/>
              </a:spcBef>
              <a:buClr>
                <a:srgbClr val="5361CA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400" dirty="0">
                <a:solidFill>
                  <a:srgbClr val="5361CA"/>
                </a:solidFill>
              </a:rPr>
              <a:t>Managing data </a:t>
            </a:r>
            <a:r>
              <a:rPr lang="en-US" altLang="en-US" sz="2400" i="1" dirty="0">
                <a:solidFill>
                  <a:srgbClr val="5361CA"/>
                </a:solidFill>
              </a:rPr>
              <a:t>&amp; </a:t>
            </a:r>
            <a:r>
              <a:rPr lang="en-US" altLang="en-US" sz="2400" dirty="0" err="1">
                <a:solidFill>
                  <a:srgbClr val="5361CA"/>
                </a:solidFill>
              </a:rPr>
              <a:t>dampaknya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bila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tidak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sesuai</a:t>
            </a:r>
            <a:endParaRPr lang="en-US" altLang="en-US" sz="2400" dirty="0">
              <a:solidFill>
                <a:srgbClr val="5361CA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1175"/>
              </a:spcBef>
              <a:buClr>
                <a:srgbClr val="5361CA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400" dirty="0">
                <a:solidFill>
                  <a:srgbClr val="5361CA"/>
                </a:solidFill>
              </a:rPr>
              <a:t>Analyzing data </a:t>
            </a:r>
            <a:r>
              <a:rPr lang="en-US" altLang="en-US" sz="2400" i="1" dirty="0">
                <a:solidFill>
                  <a:srgbClr val="5361CA"/>
                </a:solidFill>
              </a:rPr>
              <a:t>&amp; </a:t>
            </a:r>
            <a:r>
              <a:rPr lang="en-US" altLang="en-US" sz="2400" dirty="0" err="1">
                <a:solidFill>
                  <a:srgbClr val="5361CA"/>
                </a:solidFill>
              </a:rPr>
              <a:t>dampaknya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bila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tidak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  <a:r>
              <a:rPr lang="en-US" altLang="en-US" sz="2400" dirty="0" err="1">
                <a:solidFill>
                  <a:srgbClr val="5361CA"/>
                </a:solidFill>
              </a:rPr>
              <a:t>sesuai</a:t>
            </a:r>
            <a:r>
              <a:rPr lang="en-US" altLang="en-US" sz="2400" dirty="0">
                <a:solidFill>
                  <a:srgbClr val="5361CA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ts val="1175"/>
              </a:spcBef>
              <a:buClr>
                <a:srgbClr val="5361CA"/>
              </a:buClr>
              <a:buFont typeface="Times New Roman" panose="02020603050405020304" pitchFamily="18" charset="0"/>
              <a:buAutoNum type="arabicPeriod"/>
            </a:pPr>
            <a:r>
              <a:rPr lang="en-US" altLang="en-US" sz="2400" dirty="0" err="1">
                <a:solidFill>
                  <a:srgbClr val="5361CA"/>
                </a:solidFill>
              </a:rPr>
              <a:t>dsb</a:t>
            </a:r>
            <a:r>
              <a:rPr lang="en-US" altLang="en-US" sz="2400" dirty="0">
                <a:solidFill>
                  <a:srgbClr val="5361CA"/>
                </a:solidFill>
              </a:rPr>
              <a:t>.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92AF6C86-0050-4000-8F6C-3F30FF036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E06612F5-1926-BD43-826E-A0201978B572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>
                <a:lnSpc>
                  <a:spcPct val="100000"/>
                </a:lnSpc>
              </a:pPr>
              <a:t>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0424E376-B389-69FE-D0D0-0535C4CB3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0" y="4463099"/>
            <a:ext cx="2159571" cy="86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1" name="Text Box 7">
            <a:extLst>
              <a:ext uri="{FF2B5EF4-FFF2-40B4-BE49-F238E27FC236}">
                <a16:creationId xmlns:a16="http://schemas.microsoft.com/office/drawing/2014/main" id="{C0ED77E9-F67B-D7FD-9207-90A582FA4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1400" b="1">
                <a:solidFill>
                  <a:srgbClr val="1F497D"/>
                </a:solidFill>
                <a:latin typeface="Trebuchet MS" panose="020B0703020202090204" pitchFamily="34" charset="0"/>
              </a:rPr>
              <a:t>ike.husen@unpad.ac.id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077593-75BD-8A99-ECD1-7B9587839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91872"/>
            <a:ext cx="8435280" cy="5833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altLang="en-US" sz="3200" b="1" dirty="0" err="1">
                <a:solidFill>
                  <a:srgbClr val="C00000"/>
                </a:solidFill>
              </a:rPr>
              <a:t>Tugas</a:t>
            </a:r>
            <a:r>
              <a:rPr lang="en-US" altLang="en-US" sz="3200" b="1" dirty="0">
                <a:solidFill>
                  <a:srgbClr val="C00000"/>
                </a:solidFill>
              </a:rPr>
              <a:t>:  </a:t>
            </a:r>
            <a:r>
              <a:rPr lang="en-US" altLang="en-US" sz="3200" b="1" dirty="0" err="1">
                <a:solidFill>
                  <a:srgbClr val="C00000"/>
                </a:solidFill>
              </a:rPr>
              <a:t>jelaskan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aspek-aspek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dibawah</a:t>
            </a:r>
            <a:r>
              <a:rPr lang="en-US" altLang="en-US" sz="3200" b="1" dirty="0">
                <a:solidFill>
                  <a:srgbClr val="C00000"/>
                </a:solidFill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</a:rPr>
              <a:t>ini</a:t>
            </a:r>
            <a:endParaRPr lang="en-US" alt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85A9736-EDDB-D043-F81B-41B84A283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4251162"/>
            <a:ext cx="6203031" cy="107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3200" b="1" dirty="0" err="1">
                <a:solidFill>
                  <a:srgbClr val="FF0000"/>
                </a:solidFill>
              </a:rPr>
              <a:t>Apa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beda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tugas</a:t>
            </a:r>
            <a:r>
              <a:rPr lang="en-US" altLang="en-US" sz="3200" b="1" dirty="0">
                <a:solidFill>
                  <a:srgbClr val="FF0000"/>
                </a:solidFill>
              </a:rPr>
              <a:t> yang </a:t>
            </a:r>
            <a:r>
              <a:rPr lang="en-US" altLang="en-US" sz="3200" b="1" dirty="0" err="1">
                <a:solidFill>
                  <a:srgbClr val="FF0000"/>
                </a:solidFill>
              </a:rPr>
              <a:t>dengan-tanpa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kasus</a:t>
            </a:r>
            <a:r>
              <a:rPr lang="en-US" altLang="en-US" sz="32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096861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1CEEF579-4119-298D-1803-B54A1DA81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01890"/>
            <a:ext cx="2880320" cy="226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A0B61ED7-6C37-4B62-8F0F-86E6809C9F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03981"/>
            <a:ext cx="8763000" cy="739709"/>
          </a:xfrm>
          <a:solidFill>
            <a:srgbClr val="FFFFFF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Beda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tugas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yang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dengan-tanpa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kasus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40CE1CC9-C818-BAEB-1909-FF34EC210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32" y="1306446"/>
            <a:ext cx="4419600" cy="93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14350" indent="-5127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88"/>
              </a:spcBef>
              <a:buFont typeface="Times New Roman" panose="02020603050405020304" pitchFamily="18" charset="0"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</a:rPr>
              <a:t>Cara </a:t>
            </a:r>
            <a:r>
              <a:rPr lang="en-US" altLang="en-US" sz="2400" dirty="0" err="1">
                <a:solidFill>
                  <a:srgbClr val="000000"/>
                </a:solidFill>
              </a:rPr>
              <a:t>mendapatkan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ilmu</a:t>
            </a:r>
            <a:r>
              <a:rPr lang="en-US" altLang="en-US" sz="2400" dirty="0">
                <a:solidFill>
                  <a:srgbClr val="000000"/>
                </a:solidFill>
              </a:rPr>
              <a:t>: </a:t>
            </a:r>
            <a:r>
              <a:rPr lang="en-US" altLang="en-US" sz="2400" b="1" i="1" dirty="0">
                <a:solidFill>
                  <a:srgbClr val="000000"/>
                </a:solidFill>
              </a:rPr>
              <a:t>Inquiry/discovery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DC19A660-D486-772F-ED75-6DD03EA7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5170" y="3946538"/>
            <a:ext cx="4267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14350" indent="-5127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Font typeface="Times New Roman" panose="02020603050405020304" pitchFamily="18" charset="0"/>
              <a:buAutoNum type="arabicPeriod" startAt="2"/>
            </a:pPr>
            <a:r>
              <a:rPr lang="en-US" altLang="en-US" sz="2400" dirty="0" err="1">
                <a:solidFill>
                  <a:srgbClr val="000000"/>
                </a:solidFill>
              </a:rPr>
              <a:t>Aktivitas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mahasiswa</a:t>
            </a:r>
            <a:r>
              <a:rPr lang="en-US" altLang="en-US" sz="2400" dirty="0">
                <a:solidFill>
                  <a:srgbClr val="000000"/>
                </a:solidFill>
              </a:rPr>
              <a:t>: </a:t>
            </a:r>
            <a:r>
              <a:rPr lang="en-US" altLang="en-US" sz="2400" b="1" dirty="0" err="1">
                <a:solidFill>
                  <a:srgbClr val="000000"/>
                </a:solidFill>
              </a:rPr>
              <a:t>A</a:t>
            </a:r>
            <a:r>
              <a:rPr lang="en-US" altLang="en-US" sz="2400" b="1" dirty="0" err="1"/>
              <a:t>ktif-kreatif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marL="1587" indent="0" eaLnBrk="1">
              <a:lnSpc>
                <a:spcPct val="100000"/>
              </a:lnSpc>
              <a:spcBef>
                <a:spcPts val="488"/>
              </a:spcBef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2922D729-357B-7587-E2C2-1F5695C89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5214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1400" b="1">
                <a:solidFill>
                  <a:srgbClr val="1F497D"/>
                </a:solidFill>
                <a:latin typeface="Trebuchet MS" panose="020B0703020202090204" pitchFamily="34" charset="0"/>
              </a:rPr>
              <a:t>ike.husen@unpad.ac.id</a:t>
            </a:r>
          </a:p>
        </p:txBody>
      </p:sp>
      <p:pic>
        <p:nvPicPr>
          <p:cNvPr id="4098" name="Picture 2" descr="active learning | PECOP Blog">
            <a:extLst>
              <a:ext uri="{FF2B5EF4-FFF2-40B4-BE49-F238E27FC236}">
                <a16:creationId xmlns:a16="http://schemas.microsoft.com/office/drawing/2014/main" id="{3BB1A525-98C2-10AB-1005-B4F76BBB2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99638"/>
            <a:ext cx="39116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0B61ED7-6C37-4B62-8F0F-86E6809C9F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03982"/>
            <a:ext cx="8763000" cy="685800"/>
          </a:xfrm>
          <a:solidFill>
            <a:srgbClr val="FFFFFF"/>
          </a:solidFill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Beda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tugas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yang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dengan-tanpa</a:t>
            </a:r>
            <a:r>
              <a:rPr lang="en-US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kasus</a:t>
            </a:r>
            <a:endParaRPr lang="en-US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F88461FA-AE3A-09B0-59EC-DCB304522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2" y="2751973"/>
            <a:ext cx="3712256" cy="121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14350" indent="-5127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Font typeface="Times New Roman" panose="02020603050405020304" pitchFamily="18" charset="0"/>
              <a:buAutoNum type="arabicPeriod" startAt="3"/>
            </a:pPr>
            <a:r>
              <a:rPr lang="en-US" altLang="en-US" sz="2200" dirty="0">
                <a:solidFill>
                  <a:srgbClr val="000000"/>
                </a:solidFill>
              </a:rPr>
              <a:t>Peran </a:t>
            </a:r>
            <a:r>
              <a:rPr lang="en-US" altLang="en-US" sz="2200" dirty="0" err="1">
                <a:solidFill>
                  <a:srgbClr val="000000"/>
                </a:solidFill>
              </a:rPr>
              <a:t>dosen</a:t>
            </a:r>
            <a:r>
              <a:rPr lang="en-US" altLang="en-US" sz="2200" dirty="0">
                <a:solidFill>
                  <a:srgbClr val="000000"/>
                </a:solidFill>
              </a:rPr>
              <a:t>: </a:t>
            </a:r>
            <a:r>
              <a:rPr lang="en-US" altLang="en-US" sz="2200" b="1" dirty="0">
                <a:solidFill>
                  <a:srgbClr val="000000"/>
                </a:solidFill>
              </a:rPr>
              <a:t>stimulator, </a:t>
            </a:r>
            <a:r>
              <a:rPr lang="en-US" altLang="en-US" sz="2200" b="1" dirty="0" err="1">
                <a:solidFill>
                  <a:srgbClr val="000000"/>
                </a:solidFill>
              </a:rPr>
              <a:t>fasilitator</a:t>
            </a:r>
            <a:r>
              <a:rPr lang="en-US" altLang="en-US" sz="2200" b="1" dirty="0">
                <a:solidFill>
                  <a:srgbClr val="000000"/>
                </a:solidFill>
              </a:rPr>
              <a:t>, motivator</a:t>
            </a:r>
            <a:endParaRPr lang="en-US" altLang="en-US" sz="2200" dirty="0">
              <a:solidFill>
                <a:srgbClr val="000000"/>
              </a:solidFill>
            </a:endParaRPr>
          </a:p>
        </p:txBody>
      </p:sp>
      <p:pic>
        <p:nvPicPr>
          <p:cNvPr id="13322" name="Picture 10">
            <a:extLst>
              <a:ext uri="{FF2B5EF4-FFF2-40B4-BE49-F238E27FC236}">
                <a16:creationId xmlns:a16="http://schemas.microsoft.com/office/drawing/2014/main" id="{67BB2391-30F6-E7FA-9F9E-AA974AC5F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2" y="1252394"/>
            <a:ext cx="23272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3" name="Text Box 11">
            <a:extLst>
              <a:ext uri="{FF2B5EF4-FFF2-40B4-BE49-F238E27FC236}">
                <a16:creationId xmlns:a16="http://schemas.microsoft.com/office/drawing/2014/main" id="{2922D729-357B-7587-E2C2-1F5695C89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5214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en-US" sz="1400" b="1">
                <a:solidFill>
                  <a:srgbClr val="1F497D"/>
                </a:solidFill>
                <a:latin typeface="Trebuchet MS" panose="020B0703020202090204" pitchFamily="34" charset="0"/>
              </a:rPr>
              <a:t>ike.husen@unpad.ac.id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861678F-5360-F58D-D64D-134584C1B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2816781"/>
            <a:ext cx="3917224" cy="8640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14350" indent="-5127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Font typeface="Times New Roman" panose="02020603050405020304" pitchFamily="18" charset="0"/>
              <a:buAutoNum type="arabicPeriod" startAt="4"/>
            </a:pPr>
            <a:r>
              <a:rPr lang="en-US" altLang="en-US" sz="2200" dirty="0" err="1">
                <a:solidFill>
                  <a:srgbClr val="000000"/>
                </a:solidFill>
              </a:rPr>
              <a:t>Aspek</a:t>
            </a:r>
            <a:r>
              <a:rPr lang="en-US" altLang="en-US" sz="2200" dirty="0">
                <a:solidFill>
                  <a:srgbClr val="000000"/>
                </a:solidFill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</a:rPr>
              <a:t>kompetensi</a:t>
            </a:r>
            <a:r>
              <a:rPr lang="en-US" altLang="en-US" sz="2200" dirty="0">
                <a:solidFill>
                  <a:srgbClr val="000000"/>
                </a:solidFill>
              </a:rPr>
              <a:t> </a:t>
            </a:r>
            <a:r>
              <a:rPr lang="en-US" altLang="en-US" sz="2200" dirty="0" err="1">
                <a:solidFill>
                  <a:srgbClr val="000000"/>
                </a:solidFill>
              </a:rPr>
              <a:t>didapat</a:t>
            </a:r>
            <a:r>
              <a:rPr lang="en-US" altLang="en-US" sz="2200" dirty="0">
                <a:solidFill>
                  <a:srgbClr val="000000"/>
                </a:solidFill>
              </a:rPr>
              <a:t>: </a:t>
            </a:r>
            <a:r>
              <a:rPr lang="en-US" altLang="en-US" sz="2200" b="1" dirty="0">
                <a:solidFill>
                  <a:srgbClr val="000000"/>
                </a:solidFill>
              </a:rPr>
              <a:t>Multi </a:t>
            </a:r>
            <a:r>
              <a:rPr lang="en-US" altLang="en-US" sz="2200" b="1" dirty="0" err="1">
                <a:solidFill>
                  <a:srgbClr val="000000"/>
                </a:solidFill>
              </a:rPr>
              <a:t>dimensi</a:t>
            </a:r>
            <a:endParaRPr lang="en-US" altLang="en-US" sz="2200" b="1" dirty="0">
              <a:solidFill>
                <a:srgbClr val="000000"/>
              </a:solidFill>
            </a:endParaRPr>
          </a:p>
          <a:p>
            <a:pPr marL="1587" indent="0" eaLnBrk="1">
              <a:lnSpc>
                <a:spcPct val="100000"/>
              </a:lnSpc>
              <a:spcBef>
                <a:spcPts val="488"/>
              </a:spcBef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2E28D2D-E3D8-96D7-DE07-F64AFD666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93" y="1116018"/>
            <a:ext cx="2855725" cy="17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4" descr="Towards contextual audio alerts for motorists">
            <a:extLst>
              <a:ext uri="{FF2B5EF4-FFF2-40B4-BE49-F238E27FC236}">
                <a16:creationId xmlns:a16="http://schemas.microsoft.com/office/drawing/2014/main" id="{6701DE51-61E1-6090-8185-110E6A44A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75973"/>
            <a:ext cx="2463811" cy="164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6644B81-28AE-B61A-B6C2-CF3C38AB6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573" y="4263847"/>
            <a:ext cx="413104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514350" indent="-5127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>
              <a:lnSpc>
                <a:spcPct val="100000"/>
              </a:lnSpc>
              <a:spcBef>
                <a:spcPts val="488"/>
              </a:spcBef>
              <a:buFont typeface="Times New Roman" panose="02020603050405020304" pitchFamily="18" charset="0"/>
              <a:buAutoNum type="arabicPeriod" startAt="5"/>
            </a:pPr>
            <a:r>
              <a:rPr lang="en-US" altLang="en-US" sz="2000" dirty="0" err="1">
                <a:solidFill>
                  <a:srgbClr val="000000"/>
                </a:solidFill>
              </a:rPr>
              <a:t>Lingkungan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belajar</a:t>
            </a:r>
            <a:r>
              <a:rPr lang="en-US" altLang="en-US" sz="2000" dirty="0">
                <a:solidFill>
                  <a:srgbClr val="000000"/>
                </a:solidFill>
              </a:rPr>
              <a:t>/</a:t>
            </a:r>
            <a:r>
              <a:rPr lang="en-US" altLang="en-US" sz="2000" dirty="0" err="1">
                <a:solidFill>
                  <a:srgbClr val="000000"/>
                </a:solidFill>
              </a:rPr>
              <a:t>penyusunan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materi</a:t>
            </a:r>
            <a:r>
              <a:rPr lang="en-US" altLang="en-US" sz="2000" dirty="0">
                <a:solidFill>
                  <a:srgbClr val="000000"/>
                </a:solidFill>
              </a:rPr>
              <a:t>: </a:t>
            </a:r>
          </a:p>
          <a:p>
            <a:pPr marL="1587" indent="0" eaLnBrk="1">
              <a:lnSpc>
                <a:spcPct val="100000"/>
              </a:lnSpc>
              <a:spcBef>
                <a:spcPts val="488"/>
              </a:spcBef>
            </a:pPr>
            <a:r>
              <a:rPr lang="en-US" altLang="en-US" sz="2000" b="1" dirty="0">
                <a:solidFill>
                  <a:srgbClr val="000000"/>
                </a:solidFill>
              </a:rPr>
              <a:t>        </a:t>
            </a:r>
            <a:r>
              <a:rPr lang="en-US" altLang="en-US" sz="2000" b="1" dirty="0" err="1">
                <a:solidFill>
                  <a:srgbClr val="000000"/>
                </a:solidFill>
              </a:rPr>
              <a:t>Terancang</a:t>
            </a:r>
            <a:r>
              <a:rPr lang="en-US" altLang="en-US" sz="2000" b="1" dirty="0">
                <a:solidFill>
                  <a:srgbClr val="000000"/>
                </a:solidFill>
              </a:rPr>
              <a:t> – </a:t>
            </a:r>
            <a:r>
              <a:rPr lang="en-US" altLang="en-US" sz="2000" b="1" dirty="0" err="1">
                <a:solidFill>
                  <a:srgbClr val="000000"/>
                </a:solidFill>
              </a:rPr>
              <a:t>kontekstual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marL="1587" indent="0" eaLnBrk="1">
              <a:lnSpc>
                <a:spcPct val="100000"/>
              </a:lnSpc>
              <a:spcBef>
                <a:spcPts val="488"/>
              </a:spcBef>
            </a:pPr>
            <a:endParaRPr lang="en-US" alt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0652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770AF45-0348-FE48-BE53-24FEFD7E3C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03165" y="260648"/>
            <a:ext cx="6552728" cy="8507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 eaLnBrk="1" hangingPunct="1"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</a:tabLst>
            </a:pPr>
            <a:r>
              <a:rPr lang="en-US" altLang="en-US" sz="3200" b="1" kern="1200" dirty="0">
                <a:solidFill>
                  <a:schemeClr val="tx1"/>
                </a:solidFill>
                <a:latin typeface="PT Serif" panose="020A0603040505020204" pitchFamily="18" charset="77"/>
              </a:rPr>
              <a:t>Proses </a:t>
            </a:r>
            <a:r>
              <a:rPr lang="en-US" altLang="en-US" sz="3200" b="1" kern="1200" dirty="0" err="1">
                <a:solidFill>
                  <a:schemeClr val="tx1"/>
                </a:solidFill>
                <a:latin typeface="PT Serif" panose="020A0603040505020204" pitchFamily="18" charset="77"/>
              </a:rPr>
              <a:t>Belajar</a:t>
            </a:r>
            <a:r>
              <a:rPr lang="en-US" altLang="en-US" sz="3200" b="1" kern="1200" dirty="0">
                <a:solidFill>
                  <a:schemeClr val="tx1"/>
                </a:solidFill>
                <a:latin typeface="PT Serif" panose="020A0603040505020204" pitchFamily="18" charset="77"/>
              </a:rPr>
              <a:t> </a:t>
            </a:r>
            <a:r>
              <a:rPr lang="en-US" altLang="en-US" sz="3200" b="1" kern="1200" dirty="0" err="1">
                <a:solidFill>
                  <a:schemeClr val="tx1"/>
                </a:solidFill>
                <a:latin typeface="PT Serif" panose="020A0603040505020204" pitchFamily="18" charset="77"/>
              </a:rPr>
              <a:t>Aktif</a:t>
            </a:r>
            <a:r>
              <a:rPr lang="en-US" altLang="en-US" sz="3200" b="1" kern="1200" dirty="0">
                <a:solidFill>
                  <a:schemeClr val="tx1"/>
                </a:solidFill>
                <a:latin typeface="PT Serif" panose="020A0603040505020204" pitchFamily="18" charset="77"/>
              </a:rPr>
              <a:t> pada </a:t>
            </a:r>
            <a:r>
              <a:rPr lang="en-US" altLang="en-US" sz="3200" b="1" kern="1200" dirty="0" err="1">
                <a:solidFill>
                  <a:schemeClr val="tx1"/>
                </a:solidFill>
                <a:latin typeface="PT Serif" panose="020A0603040505020204" pitchFamily="18" charset="77"/>
              </a:rPr>
              <a:t>kasus</a:t>
            </a:r>
            <a:endParaRPr lang="en-US" altLang="en-US" sz="3200" b="1" kern="1200" dirty="0">
              <a:solidFill>
                <a:schemeClr val="tx1"/>
              </a:solidFill>
              <a:latin typeface="PT Serif" panose="020A0603040505020204" pitchFamily="18" charset="77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6929951-36BE-6ACD-65A9-D604DF2A4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492896"/>
            <a:ext cx="6264696" cy="28083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63538" indent="-3619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indent="-228600" defTabSz="914400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+mn-ea"/>
              </a:rPr>
              <a:t> Inquiry/discovery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+mn-ea"/>
              </a:rPr>
              <a:t> </a:t>
            </a:r>
            <a:r>
              <a:rPr lang="en-US" altLang="en-US" sz="2400" b="1" dirty="0" err="1">
                <a:latin typeface="+mn-lt"/>
                <a:ea typeface="+mn-ea"/>
              </a:rPr>
              <a:t>Mahasiswa</a:t>
            </a:r>
            <a:r>
              <a:rPr lang="en-US" altLang="en-US" sz="2400" b="1" dirty="0">
                <a:latin typeface="+mn-lt"/>
                <a:ea typeface="+mn-ea"/>
              </a:rPr>
              <a:t> </a:t>
            </a:r>
            <a:r>
              <a:rPr lang="en-US" altLang="en-US" sz="2400" b="1" dirty="0" err="1">
                <a:latin typeface="+mn-lt"/>
                <a:ea typeface="+mn-ea"/>
              </a:rPr>
              <a:t>aktif-kreatif</a:t>
            </a:r>
            <a:endParaRPr lang="en-US" altLang="en-US" sz="2400" b="1" dirty="0">
              <a:latin typeface="+mn-lt"/>
              <a:ea typeface="+mn-ea"/>
            </a:endParaRPr>
          </a:p>
          <a:p>
            <a:pPr indent="-228600" defTabSz="914400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+mn-ea"/>
              </a:rPr>
              <a:t> </a:t>
            </a:r>
            <a:r>
              <a:rPr lang="en-US" altLang="en-US" sz="2400" b="1" dirty="0" err="1">
                <a:latin typeface="+mn-lt"/>
                <a:ea typeface="+mn-ea"/>
              </a:rPr>
              <a:t>Dosen</a:t>
            </a:r>
            <a:r>
              <a:rPr lang="en-US" altLang="en-US" sz="2400" b="1" dirty="0">
                <a:latin typeface="+mn-lt"/>
                <a:ea typeface="+mn-ea"/>
              </a:rPr>
              <a:t>: stimulator, </a:t>
            </a:r>
            <a:r>
              <a:rPr lang="en-US" altLang="en-US" sz="2400" b="1" dirty="0" err="1">
                <a:latin typeface="+mn-lt"/>
                <a:ea typeface="+mn-ea"/>
              </a:rPr>
              <a:t>fasilitator</a:t>
            </a:r>
            <a:r>
              <a:rPr lang="en-US" altLang="en-US" sz="2400" b="1" dirty="0">
                <a:latin typeface="+mn-lt"/>
                <a:ea typeface="+mn-ea"/>
              </a:rPr>
              <a:t>, motivator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+mn-ea"/>
              </a:rPr>
              <a:t> Multi </a:t>
            </a:r>
            <a:r>
              <a:rPr lang="en-US" altLang="en-US" sz="2400" b="1" dirty="0" err="1">
                <a:latin typeface="+mn-lt"/>
                <a:ea typeface="+mn-ea"/>
              </a:rPr>
              <a:t>dimensi</a:t>
            </a:r>
            <a:r>
              <a:rPr lang="en-US" altLang="en-US" sz="2400" b="1" dirty="0">
                <a:latin typeface="+mn-lt"/>
                <a:ea typeface="+mn-ea"/>
              </a:rPr>
              <a:t>  (</a:t>
            </a:r>
            <a:r>
              <a:rPr lang="en-US" altLang="en-US" sz="2400" b="1" dirty="0" err="1">
                <a:latin typeface="+mn-lt"/>
                <a:ea typeface="+mn-ea"/>
              </a:rPr>
              <a:t>kognitif</a:t>
            </a:r>
            <a:r>
              <a:rPr lang="en-US" altLang="en-US" sz="2400" b="1" dirty="0">
                <a:latin typeface="+mn-lt"/>
                <a:ea typeface="+mn-ea"/>
              </a:rPr>
              <a:t>, </a:t>
            </a:r>
            <a:r>
              <a:rPr lang="en-US" altLang="en-US" sz="2400" b="1" dirty="0" err="1">
                <a:latin typeface="+mn-lt"/>
                <a:ea typeface="+mn-ea"/>
              </a:rPr>
              <a:t>psikomotor</a:t>
            </a:r>
            <a:r>
              <a:rPr lang="en-US" altLang="en-US" sz="2400" b="1" dirty="0">
                <a:latin typeface="+mn-lt"/>
                <a:ea typeface="+mn-ea"/>
              </a:rPr>
              <a:t>, </a:t>
            </a:r>
            <a:r>
              <a:rPr lang="en-US" altLang="en-US" sz="2400" b="1" dirty="0" err="1">
                <a:latin typeface="+mn-lt"/>
                <a:ea typeface="+mn-ea"/>
              </a:rPr>
              <a:t>afektif</a:t>
            </a:r>
            <a:r>
              <a:rPr lang="en-US" altLang="en-US" sz="2400" b="1" dirty="0">
                <a:latin typeface="+mn-lt"/>
                <a:ea typeface="+mn-ea"/>
              </a:rPr>
              <a:t>)  </a:t>
            </a:r>
          </a:p>
          <a:p>
            <a:pPr indent="-228600" defTabSz="914400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+mn-lt"/>
                <a:ea typeface="+mn-ea"/>
              </a:rPr>
              <a:t> </a:t>
            </a:r>
            <a:r>
              <a:rPr lang="en-US" altLang="en-US" sz="2400" b="1" dirty="0" err="1">
                <a:latin typeface="+mn-lt"/>
                <a:ea typeface="+mn-ea"/>
              </a:rPr>
              <a:t>Terancang</a:t>
            </a:r>
            <a:r>
              <a:rPr lang="en-US" altLang="en-US" sz="2400" b="1" dirty="0">
                <a:latin typeface="+mn-lt"/>
                <a:ea typeface="+mn-ea"/>
              </a:rPr>
              <a:t> – </a:t>
            </a:r>
            <a:r>
              <a:rPr lang="en-US" altLang="en-US" sz="2400" b="1" dirty="0" err="1">
                <a:latin typeface="+mn-lt"/>
                <a:ea typeface="+mn-ea"/>
              </a:rPr>
              <a:t>kontekstual</a:t>
            </a:r>
            <a:endParaRPr lang="en-US" altLang="en-US" sz="2400" b="1" dirty="0">
              <a:latin typeface="+mn-lt"/>
              <a:ea typeface="+mn-ea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BAF0606-797F-FDBF-BBD1-A8DEAA9DF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27310"/>
            <a:ext cx="3615659" cy="202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919789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12416</TotalTime>
  <Words>1548</Words>
  <Application>Microsoft Macintosh PowerPoint</Application>
  <PresentationFormat>On-screen Show (4:3)</PresentationFormat>
  <Paragraphs>389</Paragraphs>
  <Slides>39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Arial</vt:lpstr>
      <vt:lpstr>Arial Rounded MT Bold</vt:lpstr>
      <vt:lpstr>Bangla MN</vt:lpstr>
      <vt:lpstr>Calibri</vt:lpstr>
      <vt:lpstr>Calibri Light</vt:lpstr>
      <vt:lpstr>Cambria</vt:lpstr>
      <vt:lpstr>PT Serif</vt:lpstr>
      <vt:lpstr>Times New Roman</vt:lpstr>
      <vt:lpstr>Trebuchet MS</vt:lpstr>
      <vt:lpstr>Wingdings</vt:lpstr>
      <vt:lpstr>Office Theme</vt:lpstr>
      <vt:lpstr>Office Theme</vt:lpstr>
      <vt:lpstr>Office Theme</vt:lpstr>
      <vt:lpstr>1_Office Theme</vt:lpstr>
      <vt:lpstr>Case Based Learning &amp; Project Based Learning  </vt:lpstr>
      <vt:lpstr>Pokok Bahasan</vt:lpstr>
      <vt:lpstr>PowerPoint Presentation</vt:lpstr>
      <vt:lpstr>PowerPoint Presentation</vt:lpstr>
      <vt:lpstr>PowerPoint Presentation</vt:lpstr>
      <vt:lpstr>PowerPoint Presentation</vt:lpstr>
      <vt:lpstr>Beda tugas yang dengan-tanpa kasus</vt:lpstr>
      <vt:lpstr>Beda tugas yang dengan-tanpa kasus</vt:lpstr>
      <vt:lpstr>Proses Belajar Aktif pada kasus</vt:lpstr>
      <vt:lpstr>Proses belajar aktif? Konsep belajar  Long lasting Memory (Berpikir Metacognitive) Retention memory level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Belajar  CBL-PjBL</vt:lpstr>
      <vt:lpstr>PowerPoint Presentation</vt:lpstr>
      <vt:lpstr>PowerPoint Presentation</vt:lpstr>
      <vt:lpstr>PowerPoint Presentation</vt:lpstr>
      <vt:lpstr>Case Based Learning</vt:lpstr>
      <vt:lpstr>Tahapan Diskusi CBL</vt:lpstr>
      <vt:lpstr>Merancang CBL sesuai CPMK</vt:lpstr>
      <vt:lpstr>Konstruktif &amp; Kontekstual</vt:lpstr>
      <vt:lpstr>CPL</vt:lpstr>
      <vt:lpstr>PowerPoint Presentation</vt:lpstr>
      <vt:lpstr>PowerPoint Presentation</vt:lpstr>
      <vt:lpstr>PowerPoint Presentation</vt:lpstr>
      <vt:lpstr>PROJECT   BASED LEARNING</vt:lpstr>
      <vt:lpstr>PowerPoint Presentation</vt:lpstr>
      <vt:lpstr>PowerPoint Presentation</vt:lpstr>
      <vt:lpstr>Contoh PjBL</vt:lpstr>
      <vt:lpstr>Merancang PjBL sesuai CPMK</vt:lpstr>
      <vt:lpstr>CPL</vt:lpstr>
      <vt:lpstr>PowerPoint Presentation</vt:lpstr>
      <vt:lpstr>PowerPoint Presentation</vt:lpstr>
      <vt:lpstr>Merancang PjBL sesuai CPMK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Belajar - PEKERTI</dc:title>
  <dc:creator>Ike Husen</dc:creator>
  <cp:lastModifiedBy>Ike Husen</cp:lastModifiedBy>
  <cp:revision>77</cp:revision>
  <cp:lastPrinted>1601-01-01T00:00:00Z</cp:lastPrinted>
  <dcterms:created xsi:type="dcterms:W3CDTF">2016-04-25T04:15:13Z</dcterms:created>
  <dcterms:modified xsi:type="dcterms:W3CDTF">2022-08-18T00:20:05Z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ikehusen@yahoo.com</vt:lpwstr>
  </property>
  <property fmtid="{D5CDD505-2E9C-101B-9397-08002B2CF9AE}" pid="4" name="Notes">
    <vt:r8>16</vt:r8>
  </property>
  <property fmtid="{D5CDD505-2E9C-101B-9397-08002B2CF9AE}" pid="5" name="PresentationFormat">
    <vt:lpwstr>On-screen Show (4:3)</vt:lpwstr>
  </property>
  <property fmtid="{D5CDD505-2E9C-101B-9397-08002B2CF9AE}" pid="6" name="Slides">
    <vt:r8>61</vt:r8>
  </property>
</Properties>
</file>